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70" r:id="rId3"/>
    <p:sldId id="367" r:id="rId5"/>
    <p:sldId id="514" r:id="rId6"/>
    <p:sldId id="476" r:id="rId7"/>
    <p:sldId id="477" r:id="rId8"/>
    <p:sldId id="478" r:id="rId9"/>
    <p:sldId id="479" r:id="rId10"/>
    <p:sldId id="480" r:id="rId11"/>
    <p:sldId id="481" r:id="rId12"/>
    <p:sldId id="482" r:id="rId13"/>
    <p:sldId id="483" r:id="rId14"/>
    <p:sldId id="484" r:id="rId15"/>
    <p:sldId id="485" r:id="rId16"/>
    <p:sldId id="568" r:id="rId17"/>
    <p:sldId id="486" r:id="rId18"/>
    <p:sldId id="487" r:id="rId19"/>
    <p:sldId id="368" r:id="rId20"/>
    <p:sldId id="488" r:id="rId21"/>
    <p:sldId id="491" r:id="rId22"/>
    <p:sldId id="489" r:id="rId23"/>
    <p:sldId id="492" r:id="rId24"/>
    <p:sldId id="569" r:id="rId25"/>
    <p:sldId id="570" r:id="rId26"/>
    <p:sldId id="571" r:id="rId27"/>
    <p:sldId id="572" r:id="rId28"/>
    <p:sldId id="526" r:id="rId29"/>
    <p:sldId id="527" r:id="rId30"/>
    <p:sldId id="528" r:id="rId31"/>
    <p:sldId id="529" r:id="rId32"/>
    <p:sldId id="530" r:id="rId33"/>
    <p:sldId id="531" r:id="rId34"/>
    <p:sldId id="490" r:id="rId35"/>
    <p:sldId id="493" r:id="rId36"/>
    <p:sldId id="494" r:id="rId37"/>
    <p:sldId id="495" r:id="rId38"/>
    <p:sldId id="496" r:id="rId39"/>
    <p:sldId id="497" r:id="rId40"/>
    <p:sldId id="609" r:id="rId41"/>
    <p:sldId id="610" r:id="rId42"/>
    <p:sldId id="515" r:id="rId43"/>
    <p:sldId id="518" r:id="rId44"/>
    <p:sldId id="519" r:id="rId45"/>
    <p:sldId id="520" r:id="rId46"/>
    <p:sldId id="521" r:id="rId47"/>
    <p:sldId id="522" r:id="rId48"/>
    <p:sldId id="523" r:id="rId49"/>
    <p:sldId id="524" r:id="rId50"/>
    <p:sldId id="525" r:id="rId51"/>
    <p:sldId id="611" r:id="rId52"/>
    <p:sldId id="612" r:id="rId53"/>
    <p:sldId id="613" r:id="rId54"/>
    <p:sldId id="614" r:id="rId55"/>
    <p:sldId id="615" r:id="rId56"/>
    <p:sldId id="616" r:id="rId57"/>
    <p:sldId id="617" r:id="rId58"/>
    <p:sldId id="320" r:id="rId59"/>
  </p:sldIdLst>
  <p:sldSz cx="9144000" cy="5143500" type="screen16x9"/>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64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51" autoAdjust="0"/>
    <p:restoredTop sz="89680" autoAdjust="0"/>
  </p:normalViewPr>
  <p:slideViewPr>
    <p:cSldViewPr snapToGrid="0" snapToObjects="1">
      <p:cViewPr varScale="1">
        <p:scale>
          <a:sx n="95" d="100"/>
          <a:sy n="95" d="100"/>
        </p:scale>
        <p:origin x="-90" y="-90"/>
      </p:cViewPr>
      <p:guideLst>
        <p:guide orient="horz" pos="1620"/>
        <p:guide pos="291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fld id="{CBD1F595-3A9E-4AFB-9409-00EE811EB6B0}"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二级</a:t>
            </a:r>
            <a:endParaRPr lang="zh-CN" altLang="en-US" noProof="0" smtClean="0"/>
          </a:p>
          <a:p>
            <a:pPr lvl="2"/>
            <a:r>
              <a:rPr lang="zh-CN" altLang="en-US" noProof="0" smtClean="0"/>
              <a:t>三级</a:t>
            </a:r>
            <a:endParaRPr lang="zh-CN" altLang="en-US" noProof="0" smtClean="0"/>
          </a:p>
          <a:p>
            <a:pPr lvl="3"/>
            <a:r>
              <a:rPr lang="zh-CN" altLang="en-US" noProof="0" smtClean="0"/>
              <a:t>四级</a:t>
            </a:r>
            <a:endParaRPr lang="zh-CN" altLang="en-US" noProof="0" smtClean="0"/>
          </a:p>
          <a:p>
            <a:pPr lvl="4"/>
            <a:r>
              <a:rPr lang="zh-CN" altLang="en-US" noProof="0" smtClean="0"/>
              <a:t>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C4A08D6A-97DB-47FF-BEFD-7D6BA57570F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BE23BB1E-609A-49A2-A808-03583B95337D}" type="slidenum">
              <a:rPr lang="zh-CN" altLang="en-US" smtClean="0"/>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fld>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举例：学历和学位</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8192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D8BEF882-4B4C-4137-A577-E3C0FC82AD10}" type="slidenum">
              <a:rPr lang="zh-CN" altLang="en-US" smtClean="0"/>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E352615-5B88-4AFB-B152-CD531A06BEF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CA866F1B-3E27-40C1-8CE7-1946943F1725}"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15A40D-CEB0-4353-8815-AB5DEA93171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A38CB088-D95C-475C-A713-1F19E39F7C8B}"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9F29064-3124-49DB-AE6C-BEB15672E67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D1050CC0-5EC7-48A9-915E-FC046C222C4A}"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1B1F3E00-598D-4619-AC09-1B2F4CAF0CF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1394C03-1A74-40E1-A2C7-14AF901EAAEA}"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465D57-868B-4329-B219-A3D0CF0F82FD}"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7CDCE52D-9EC0-46FA-BD32-BFD5F9EDEFEA}"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A03843E-C564-478B-99FB-609A152B93F5}"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F059F594-FCA3-413B-AE4D-644B3718CE7D}"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002917F-96E4-4EC6-BDCE-C61C21F34681}"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DF5E0131-C8F4-4B80-9026-6BDE42ACBA1A}"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D301CEE-699B-4141-894F-943543098FD1}"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2B7868E7-D5D9-4E56-BB70-8497262E42C4}"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629113E6-28E9-4FA0-950B-F5DFB2DE8A3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DB826BA7-9D41-40EB-8309-A41812C863F2}"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94984F26-13DD-454C-B715-46E0AB1A29E1}"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1FE3C7D-62D2-4F03-9F96-6EAD0A08E381}"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smtClean="0"/>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lstStyle>
            <a:lvl1pPr eaLnBrk="1" hangingPunct="1">
              <a:defRPr sz="1200">
                <a:solidFill>
                  <a:srgbClr val="898989"/>
                </a:solidFill>
                <a:ea typeface="宋体" panose="02010600030101010101" pitchFamily="2" charset="-122"/>
              </a:defRPr>
            </a:lvl1pPr>
          </a:lstStyle>
          <a:p>
            <a:pPr>
              <a:defRPr/>
            </a:pPr>
            <a:fld id="{6AA6EB28-9653-41F9-B7F4-349140C90BE1}"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830A8E31-C401-4CEC-A97B-17FAC71BC97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2.wmf"/><Relationship Id="rId3" Type="http://schemas.openxmlformats.org/officeDocument/2006/relationships/oleObject" Target="../embeddings/oleObject8.bin"/><Relationship Id="rId2" Type="http://schemas.openxmlformats.org/officeDocument/2006/relationships/image" Target="../media/image11.wmf"/><Relationship Id="rId1"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7.wmf"/><Relationship Id="rId3" Type="http://schemas.openxmlformats.org/officeDocument/2006/relationships/oleObject" Target="../embeddings/oleObject12.bin"/><Relationship Id="rId2" Type="http://schemas.openxmlformats.org/officeDocument/2006/relationships/image" Target="../media/image16.wmf"/><Relationship Id="rId1"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18.wmf"/><Relationship Id="rId3" Type="http://schemas.openxmlformats.org/officeDocument/2006/relationships/oleObject" Target="../embeddings/oleObject14.bin"/><Relationship Id="rId2" Type="http://schemas.openxmlformats.org/officeDocument/2006/relationships/image" Target="../media/image17.wmf"/><Relationship Id="rId1"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20.wmf"/><Relationship Id="rId3" Type="http://schemas.openxmlformats.org/officeDocument/2006/relationships/oleObject" Target="../embeddings/oleObject16.bin"/><Relationship Id="rId2" Type="http://schemas.openxmlformats.org/officeDocument/2006/relationships/image" Target="../media/image19.wmf"/><Relationship Id="rId1" Type="http://schemas.openxmlformats.org/officeDocument/2006/relationships/oleObject" Target="../embeddings/oleObject15.bin"/></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21.wmf"/><Relationship Id="rId3" Type="http://schemas.openxmlformats.org/officeDocument/2006/relationships/oleObject" Target="../embeddings/oleObject18.bin"/><Relationship Id="rId2" Type="http://schemas.openxmlformats.org/officeDocument/2006/relationships/image" Target="../media/image20.wmf"/><Relationship Id="rId1"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19.bin"/></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29.wmf"/><Relationship Id="rId3" Type="http://schemas.openxmlformats.org/officeDocument/2006/relationships/oleObject" Target="../embeddings/oleObject21.bin"/><Relationship Id="rId2" Type="http://schemas.openxmlformats.org/officeDocument/2006/relationships/image" Target="../media/image28.wmf"/><Relationship Id="rId1" Type="http://schemas.openxmlformats.org/officeDocument/2006/relationships/oleObject" Target="../embeddings/oleObject20.bin"/></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22.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23.bin"/></Relationships>
</file>

<file path=ppt/slides/_rels/slide37.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33.wmf"/><Relationship Id="rId3" Type="http://schemas.openxmlformats.org/officeDocument/2006/relationships/oleObject" Target="../embeddings/oleObject25.bin"/><Relationship Id="rId2" Type="http://schemas.openxmlformats.org/officeDocument/2006/relationships/image" Target="../media/image32.wmf"/><Relationship Id="rId1" Type="http://schemas.openxmlformats.org/officeDocument/2006/relationships/oleObject" Target="../embeddings/oleObject24.bin"/></Relationships>
</file>

<file path=ppt/slides/_rels/slide38.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28.bin"/><Relationship Id="rId4" Type="http://schemas.openxmlformats.org/officeDocument/2006/relationships/image" Target="../media/image35.wmf"/><Relationship Id="rId3" Type="http://schemas.openxmlformats.org/officeDocument/2006/relationships/oleObject" Target="../embeddings/oleObject27.bin"/><Relationship Id="rId2" Type="http://schemas.openxmlformats.org/officeDocument/2006/relationships/image" Target="../media/image34.wmf"/><Relationship Id="rId1"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37.wmf"/><Relationship Id="rId1"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7.wmf"/><Relationship Id="rId3" Type="http://schemas.openxmlformats.org/officeDocument/2006/relationships/oleObject" Target="../embeddings/oleObject3.bin"/><Relationship Id="rId2" Type="http://schemas.openxmlformats.org/officeDocument/2006/relationships/image" Target="../media/image6.wmf"/><Relationship Id="rId1"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9.wmf"/><Relationship Id="rId3" Type="http://schemas.openxmlformats.org/officeDocument/2006/relationships/oleObject" Target="../embeddings/oleObject5.bin"/><Relationship Id="rId2" Type="http://schemas.openxmlformats.org/officeDocument/2006/relationships/image" Target="../media/image8.wmf"/><Relationship Id="rId1"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2052" name="矩形 2"/>
          <p:cNvSpPr>
            <a:spLocks noChangeArrowheads="1"/>
          </p:cNvSpPr>
          <p:nvPr/>
        </p:nvSpPr>
        <p:spPr bwMode="auto">
          <a:xfrm>
            <a:off x="3540124" y="738423"/>
            <a:ext cx="5508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机器学习</a:t>
            </a:r>
            <a:endParaRPr lang="en-US" altLang="zh-CN"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第</a:t>
            </a:r>
            <a:r>
              <a:rPr lang="en-US" altLang="zh-CN"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2</a:t>
            </a:r>
            <a:r>
              <a:rPr lang="zh-CN" altLang="en-US"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章   机器学习基本方法</a:t>
            </a:r>
            <a:endParaRPr lang="zh-CN" altLang="en-US" sz="2800" b="1" dirty="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076" name="TextBox 1"/>
          <p:cNvSpPr txBox="1">
            <a:spLocks noChangeArrowheads="1"/>
          </p:cNvSpPr>
          <p:nvPr/>
        </p:nvSpPr>
        <p:spPr bwMode="auto">
          <a:xfrm>
            <a:off x="4487863" y="2085975"/>
            <a:ext cx="307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a:latin typeface="微软雅黑" panose="020B0503020204020204" pitchFamily="34" charset="-122"/>
                <a:ea typeface="微软雅黑" panose="020B0503020204020204" pitchFamily="34" charset="-122"/>
              </a:rPr>
              <a:t>复旦大学  </a:t>
            </a:r>
            <a:r>
              <a:rPr lang="zh-CN" altLang="en-US" b="1">
                <a:latin typeface="微软雅黑" panose="020B0503020204020204" pitchFamily="34" charset="-122"/>
                <a:ea typeface="微软雅黑" panose="020B0503020204020204" pitchFamily="34" charset="-122"/>
              </a:rPr>
              <a:t>赵卫东</a:t>
            </a:r>
            <a:r>
              <a:rPr lang="zh-CN" altLang="en-US" sz="1800" b="1">
                <a:latin typeface="微软雅黑" panose="020B0503020204020204" pitchFamily="34" charset="-122"/>
                <a:ea typeface="微软雅黑" panose="020B0503020204020204" pitchFamily="34" charset="-122"/>
              </a:rPr>
              <a:t>  博士</a:t>
            </a:r>
            <a:endParaRPr lang="en-US" altLang="zh-CN" sz="1800" b="1">
              <a:latin typeface="微软雅黑" panose="020B0503020204020204" pitchFamily="34" charset="-122"/>
              <a:ea typeface="微软雅黑" panose="020B0503020204020204" pitchFamily="34" charset="-122"/>
            </a:endParaRPr>
          </a:p>
        </p:txBody>
      </p:sp>
      <p:sp>
        <p:nvSpPr>
          <p:cNvPr id="3" name="TextBox 2"/>
          <p:cNvSpPr txBox="1"/>
          <p:nvPr/>
        </p:nvSpPr>
        <p:spPr>
          <a:xfrm>
            <a:off x="5272088" y="2755900"/>
            <a:ext cx="2152650" cy="307975"/>
          </a:xfrm>
          <a:prstGeom prst="rect">
            <a:avLst/>
          </a:prstGeom>
          <a:noFill/>
        </p:spPr>
        <p:txBody>
          <a:bodyPr wrap="none">
            <a:spAutoFit/>
          </a:bodyPr>
          <a:lstStyle/>
          <a:p>
            <a:pPr>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wdzhao@fudan.edu.cn</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8" name="Picture 9" descr="http://homepage.fudan.edu.cn/wdzhao/files/2011/06/%E6%97%A0%E6%A0%87%E9%A2%98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59425" y="3063875"/>
            <a:ext cx="14700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8"/>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0621" y="457200"/>
            <a:ext cx="258535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401383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从协方差到相关系数</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我们可通过皮尔逊相关系数（Pearson Correlation coefficient ）将两组变量之间的关联度规整到一定的取值范围内。皮尔逊相关系数定义如下：</a:t>
            </a:r>
            <a:endParaRPr sz="1800">
              <a:solidFill>
                <a:srgbClr val="000000"/>
              </a:solidFill>
            </a:endParaRPr>
          </a:p>
        </p:txBody>
      </p:sp>
      <p:graphicFrame>
        <p:nvGraphicFramePr>
          <p:cNvPr id="2" name="对象 1"/>
          <p:cNvGraphicFramePr/>
          <p:nvPr/>
        </p:nvGraphicFramePr>
        <p:xfrm>
          <a:off x="2213610" y="1645920"/>
          <a:ext cx="3554095" cy="579755"/>
        </p:xfrm>
        <a:graphic>
          <a:graphicData uri="http://schemas.openxmlformats.org/presentationml/2006/ole">
            <mc:AlternateContent xmlns:mc="http://schemas.openxmlformats.org/markup-compatibility/2006">
              <mc:Choice xmlns:v="urn:schemas-microsoft-com:vml" Requires="v">
                <p:oleObj spid="_x0000_s5125" name="" r:id="rId1" imgW="3550920" imgH="579120" progId="Paint.Picture">
                  <p:embed/>
                </p:oleObj>
              </mc:Choice>
              <mc:Fallback>
                <p:oleObj name="" r:id="rId1" imgW="3550920" imgH="579120" progId="Paint.Picture">
                  <p:embed/>
                  <p:pic>
                    <p:nvPicPr>
                      <p:cNvPr id="0" name="图片 2"/>
                      <p:cNvPicPr/>
                      <p:nvPr/>
                    </p:nvPicPr>
                    <p:blipFill>
                      <a:blip r:embed="rId2"/>
                      <a:stretch>
                        <a:fillRect/>
                      </a:stretch>
                    </p:blipFill>
                    <p:spPr>
                      <a:xfrm>
                        <a:off x="2213610" y="1645920"/>
                        <a:ext cx="3554095" cy="579755"/>
                      </a:xfrm>
                      <a:prstGeom prst="rect">
                        <a:avLst/>
                      </a:prstGeom>
                    </p:spPr>
                  </p:pic>
                </p:oleObj>
              </mc:Fallback>
            </mc:AlternateContent>
          </a:graphicData>
        </a:graphic>
      </p:graphicFrame>
      <p:graphicFrame>
        <p:nvGraphicFramePr>
          <p:cNvPr id="4" name="对象 3"/>
          <p:cNvGraphicFramePr/>
          <p:nvPr/>
        </p:nvGraphicFramePr>
        <p:xfrm>
          <a:off x="751205" y="2280920"/>
          <a:ext cx="7580630" cy="2298065"/>
        </p:xfrm>
        <a:graphic>
          <a:graphicData uri="http://schemas.openxmlformats.org/presentationml/2006/ole">
            <mc:AlternateContent xmlns:mc="http://schemas.openxmlformats.org/markup-compatibility/2006">
              <mc:Choice xmlns:v="urn:schemas-microsoft-com:vml" Requires="v">
                <p:oleObj spid="_x0000_s5126" name="" r:id="rId3" imgW="8877300" imgH="2964180" progId="Paint.Picture">
                  <p:embed/>
                </p:oleObj>
              </mc:Choice>
              <mc:Fallback>
                <p:oleObj name="" r:id="rId3" imgW="8877300" imgH="2964180" progId="Paint.Picture">
                  <p:embed/>
                  <p:pic>
                    <p:nvPicPr>
                      <p:cNvPr id="0" name="图片 4"/>
                      <p:cNvPicPr/>
                      <p:nvPr/>
                    </p:nvPicPr>
                    <p:blipFill>
                      <a:blip r:embed="rId4"/>
                      <a:stretch>
                        <a:fillRect/>
                      </a:stretch>
                    </p:blipFill>
                    <p:spPr>
                      <a:xfrm>
                        <a:off x="751205" y="2280920"/>
                        <a:ext cx="7580630" cy="22980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401383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从协方差到相关系数</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5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皮尔逊相关系数所具有的性质如下：</a:t>
            </a:r>
            <a:endParaRPr sz="1800">
              <a:solidFill>
                <a:srgbClr val="000000"/>
              </a:solidFill>
            </a:endParaRPr>
          </a:p>
          <a:p>
            <a:pPr lvl="1"/>
            <a:r>
              <a:rPr lang="en-US" sz="1575">
                <a:solidFill>
                  <a:srgbClr val="000000"/>
                </a:solidFill>
              </a:rPr>
              <a:t>|Corr(X,Y)|</a:t>
            </a:r>
            <a:r>
              <a:rPr sz="1575">
                <a:solidFill>
                  <a:srgbClr val="000000"/>
                </a:solidFill>
              </a:rPr>
              <a:t>≤ 1</a:t>
            </a:r>
            <a:endParaRPr sz="1575">
              <a:solidFill>
                <a:srgbClr val="000000"/>
              </a:solidFill>
            </a:endParaRPr>
          </a:p>
          <a:p>
            <a:pPr lvl="1"/>
            <a:r>
              <a:rPr lang="en-US" sz="1575">
                <a:solidFill>
                  <a:srgbClr val="000000"/>
                </a:solidFill>
                <a:sym typeface="+mn-ea"/>
              </a:rPr>
              <a:t>|Corr(X,Y)|=</a:t>
            </a:r>
            <a:r>
              <a:rPr sz="1575">
                <a:solidFill>
                  <a:srgbClr val="000000"/>
                </a:solidFill>
              </a:rPr>
              <a:t>1的充要条件是存在常数</a:t>
            </a:r>
            <a:r>
              <a:rPr lang="en-US" sz="1575">
                <a:solidFill>
                  <a:srgbClr val="000000"/>
                </a:solidFill>
              </a:rPr>
              <a:t>a</a:t>
            </a:r>
            <a:r>
              <a:rPr sz="1575">
                <a:solidFill>
                  <a:srgbClr val="000000"/>
                </a:solidFill>
              </a:rPr>
              <a:t>和</a:t>
            </a:r>
            <a:r>
              <a:rPr lang="en-US" sz="1575">
                <a:solidFill>
                  <a:srgbClr val="000000"/>
                </a:solidFill>
              </a:rPr>
              <a:t>b</a:t>
            </a:r>
            <a:r>
              <a:rPr sz="1575">
                <a:solidFill>
                  <a:srgbClr val="000000"/>
                </a:solidFill>
              </a:rPr>
              <a:t>,使得</a:t>
            </a:r>
            <a:r>
              <a:rPr lang="en-US" sz="1575">
                <a:solidFill>
                  <a:srgbClr val="000000"/>
                </a:solidFill>
              </a:rPr>
              <a:t>Y</a:t>
            </a:r>
            <a:r>
              <a:rPr sz="1575">
                <a:solidFill>
                  <a:srgbClr val="000000"/>
                </a:solidFill>
              </a:rPr>
              <a:t> = </a:t>
            </a:r>
            <a:r>
              <a:rPr lang="en-US" sz="1575">
                <a:solidFill>
                  <a:srgbClr val="000000"/>
                </a:solidFill>
              </a:rPr>
              <a:t>aX</a:t>
            </a:r>
            <a:r>
              <a:rPr sz="1575">
                <a:solidFill>
                  <a:srgbClr val="000000"/>
                </a:solidFill>
              </a:rPr>
              <a:t> + </a:t>
            </a:r>
            <a:r>
              <a:rPr lang="en-US" sz="1575">
                <a:solidFill>
                  <a:srgbClr val="000000"/>
                </a:solidFill>
              </a:rPr>
              <a:t>b</a:t>
            </a:r>
            <a:endParaRPr sz="1575">
              <a:solidFill>
                <a:srgbClr val="000000"/>
              </a:solidFill>
            </a:endParaRPr>
          </a:p>
          <a:p>
            <a:pPr lvl="1"/>
            <a:r>
              <a:rPr lang="en-US" sz="1575">
                <a:solidFill>
                  <a:srgbClr val="000000"/>
                </a:solidFill>
              </a:rPr>
              <a:t>-</a:t>
            </a:r>
            <a:r>
              <a:rPr sz="1800">
                <a:solidFill>
                  <a:srgbClr val="000000"/>
                </a:solidFill>
              </a:rPr>
              <a:t>皮尔逊相关系数是对称的，即</a:t>
            </a:r>
            <a:r>
              <a:rPr lang="en-US" sz="1800">
                <a:solidFill>
                  <a:srgbClr val="000000"/>
                </a:solidFill>
                <a:sym typeface="+mn-ea"/>
              </a:rPr>
              <a:t>|Corr(X,Y)|</a:t>
            </a:r>
            <a:r>
              <a:rPr sz="1800">
                <a:solidFill>
                  <a:srgbClr val="000000"/>
                </a:solidFill>
              </a:rPr>
              <a:t> = </a:t>
            </a:r>
            <a:r>
              <a:rPr lang="en-US" sz="1800">
                <a:solidFill>
                  <a:srgbClr val="000000"/>
                </a:solidFill>
                <a:sym typeface="+mn-ea"/>
              </a:rPr>
              <a:t>|Corr(Y,X)|</a:t>
            </a:r>
            <a:endParaRPr sz="1800">
              <a:solidFill>
                <a:srgbClr val="000000"/>
              </a:solidFill>
            </a:endParaRPr>
          </a:p>
          <a:p>
            <a:r>
              <a:rPr sz="1800">
                <a:solidFill>
                  <a:srgbClr val="000000"/>
                </a:solidFill>
              </a:rPr>
              <a:t>由此衍生出如下性质：皮尔逊相关系数刻画了变量</a:t>
            </a:r>
            <a:r>
              <a:rPr lang="en-US" sz="1800">
                <a:solidFill>
                  <a:srgbClr val="000000"/>
                </a:solidFill>
              </a:rPr>
              <a:t>X</a:t>
            </a:r>
            <a:r>
              <a:rPr sz="1800">
                <a:solidFill>
                  <a:srgbClr val="000000"/>
                </a:solidFill>
              </a:rPr>
              <a:t>和</a:t>
            </a:r>
            <a:r>
              <a:rPr lang="en-US" sz="1800">
                <a:solidFill>
                  <a:srgbClr val="000000"/>
                </a:solidFill>
              </a:rPr>
              <a:t>Y</a:t>
            </a:r>
            <a:r>
              <a:rPr sz="1800">
                <a:solidFill>
                  <a:srgbClr val="000000"/>
                </a:solidFill>
              </a:rPr>
              <a:t>之间</a:t>
            </a:r>
            <a:r>
              <a:rPr sz="1800">
                <a:solidFill>
                  <a:srgbClr val="FF0000"/>
                </a:solidFill>
              </a:rPr>
              <a:t>线性相关程度</a:t>
            </a:r>
            <a:r>
              <a:rPr sz="1800">
                <a:solidFill>
                  <a:srgbClr val="000000"/>
                </a:solidFill>
              </a:rPr>
              <a:t>，如果</a:t>
            </a:r>
            <a:r>
              <a:rPr lang="en-US" sz="1800">
                <a:solidFill>
                  <a:srgbClr val="000000"/>
                </a:solidFill>
                <a:sym typeface="+mn-ea"/>
              </a:rPr>
              <a:t>|Corr(X,Y)|</a:t>
            </a:r>
            <a:r>
              <a:rPr sz="1800">
                <a:solidFill>
                  <a:srgbClr val="000000"/>
                </a:solidFill>
              </a:rPr>
              <a:t>的取值越大，则两者在线性相关的意义下相关程度越大。 </a:t>
            </a:r>
            <a:r>
              <a:rPr lang="en-US" sz="1800">
                <a:solidFill>
                  <a:srgbClr val="000000"/>
                </a:solidFill>
                <a:sym typeface="+mn-ea"/>
              </a:rPr>
              <a:t>|Corr(X,Y)|</a:t>
            </a:r>
            <a:r>
              <a:rPr sz="1800">
                <a:solidFill>
                  <a:srgbClr val="000000"/>
                </a:solidFill>
              </a:rPr>
              <a:t> = 0表示两者不存在线性相关关系（可能存在其他非线性相关的关系）。</a:t>
            </a:r>
            <a:endParaRPr sz="1800">
              <a:solidFill>
                <a:srgbClr val="000000"/>
              </a:solidFill>
            </a:endParaRPr>
          </a:p>
          <a:p>
            <a:r>
              <a:rPr sz="1800">
                <a:solidFill>
                  <a:srgbClr val="000000"/>
                </a:solidFill>
              </a:rPr>
              <a:t>正线性相关意味着变量</a:t>
            </a:r>
            <a:r>
              <a:rPr lang="en-US" sz="1800">
                <a:solidFill>
                  <a:srgbClr val="000000"/>
                </a:solidFill>
              </a:rPr>
              <a:t>X</a:t>
            </a:r>
            <a:r>
              <a:rPr sz="1800">
                <a:solidFill>
                  <a:srgbClr val="000000"/>
                </a:solidFill>
              </a:rPr>
              <a:t>增加的情况下，变量</a:t>
            </a:r>
            <a:r>
              <a:rPr lang="en-US" sz="1800">
                <a:solidFill>
                  <a:srgbClr val="000000"/>
                </a:solidFill>
              </a:rPr>
              <a:t>Y</a:t>
            </a:r>
            <a:r>
              <a:rPr sz="1800">
                <a:solidFill>
                  <a:srgbClr val="000000"/>
                </a:solidFill>
              </a:rPr>
              <a:t>也随之增加；负线性相关意味着变量</a:t>
            </a:r>
            <a:r>
              <a:rPr lang="en-US" sz="1800">
                <a:solidFill>
                  <a:srgbClr val="000000"/>
                </a:solidFill>
              </a:rPr>
              <a:t>X</a:t>
            </a:r>
            <a:r>
              <a:rPr sz="1800">
                <a:solidFill>
                  <a:srgbClr val="000000"/>
                </a:solidFill>
              </a:rPr>
              <a:t>减少的情况下，变量</a:t>
            </a:r>
            <a:r>
              <a:rPr lang="en-US" sz="1800">
                <a:solidFill>
                  <a:srgbClr val="000000"/>
                </a:solidFill>
              </a:rPr>
              <a:t>Y</a:t>
            </a:r>
            <a:r>
              <a:rPr sz="1800">
                <a:solidFill>
                  <a:srgbClr val="000000"/>
                </a:solidFill>
              </a:rPr>
              <a:t>随之增加。</a:t>
            </a:r>
            <a:endParaRPr sz="1800">
              <a:solidFill>
                <a:srgbClr val="00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401383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从协方差到相关系数</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72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相关性(correlation)与独立性(independence)</a:t>
            </a:r>
            <a:endParaRPr sz="1800">
              <a:solidFill>
                <a:srgbClr val="000000"/>
              </a:solidFill>
            </a:endParaRPr>
          </a:p>
          <a:p>
            <a:pPr lvl="1"/>
            <a:r>
              <a:rPr sz="1575">
                <a:solidFill>
                  <a:srgbClr val="000000"/>
                </a:solidFill>
              </a:rPr>
              <a:t>如果</a:t>
            </a:r>
            <a:r>
              <a:rPr lang="en-US" sz="1575">
                <a:solidFill>
                  <a:srgbClr val="000000"/>
                </a:solidFill>
              </a:rPr>
              <a:t>X</a:t>
            </a:r>
            <a:r>
              <a:rPr sz="1575">
                <a:solidFill>
                  <a:srgbClr val="000000"/>
                </a:solidFill>
              </a:rPr>
              <a:t>和</a:t>
            </a:r>
            <a:r>
              <a:rPr lang="en-US" sz="1575">
                <a:solidFill>
                  <a:srgbClr val="000000"/>
                </a:solidFill>
              </a:rPr>
              <a:t>Y</a:t>
            </a:r>
            <a:r>
              <a:rPr sz="1575">
                <a:solidFill>
                  <a:srgbClr val="000000"/>
                </a:solidFill>
              </a:rPr>
              <a:t>的线性不相关，则 </a:t>
            </a:r>
            <a:r>
              <a:rPr lang="en-US" sz="1575">
                <a:solidFill>
                  <a:srgbClr val="000000"/>
                </a:solidFill>
                <a:sym typeface="+mn-ea"/>
              </a:rPr>
              <a:t>|Corr(X,Y)|</a:t>
            </a:r>
            <a:r>
              <a:rPr sz="1575">
                <a:solidFill>
                  <a:srgbClr val="000000"/>
                </a:solidFill>
              </a:rPr>
              <a:t> = 0</a:t>
            </a:r>
            <a:endParaRPr sz="1575">
              <a:solidFill>
                <a:srgbClr val="000000"/>
              </a:solidFill>
            </a:endParaRPr>
          </a:p>
          <a:p>
            <a:pPr lvl="1"/>
            <a:r>
              <a:rPr sz="1575">
                <a:solidFill>
                  <a:srgbClr val="000000"/>
                </a:solidFill>
              </a:rPr>
              <a:t>如果</a:t>
            </a:r>
            <a:r>
              <a:rPr lang="en-US" sz="1575">
                <a:solidFill>
                  <a:srgbClr val="000000"/>
                </a:solidFill>
              </a:rPr>
              <a:t>X</a:t>
            </a:r>
            <a:r>
              <a:rPr sz="1575">
                <a:solidFill>
                  <a:srgbClr val="000000"/>
                </a:solidFill>
              </a:rPr>
              <a:t>和</a:t>
            </a:r>
            <a:r>
              <a:rPr lang="en-US" sz="1575">
                <a:solidFill>
                  <a:srgbClr val="000000"/>
                </a:solidFill>
              </a:rPr>
              <a:t>Y</a:t>
            </a:r>
            <a:r>
              <a:rPr sz="1575">
                <a:solidFill>
                  <a:srgbClr val="000000"/>
                </a:solidFill>
              </a:rPr>
              <a:t>的彼此独立，则一定 </a:t>
            </a:r>
            <a:r>
              <a:rPr lang="en-US" sz="1575">
                <a:solidFill>
                  <a:srgbClr val="000000"/>
                </a:solidFill>
                <a:sym typeface="+mn-ea"/>
              </a:rPr>
              <a:t>|Corr(X,Y)|</a:t>
            </a:r>
            <a:r>
              <a:rPr sz="1575">
                <a:solidFill>
                  <a:srgbClr val="000000"/>
                </a:solidFill>
              </a:rPr>
              <a:t> = 0，且</a:t>
            </a:r>
            <a:r>
              <a:rPr lang="en-US" sz="1575">
                <a:solidFill>
                  <a:srgbClr val="000000"/>
                </a:solidFill>
              </a:rPr>
              <a:t>X</a:t>
            </a:r>
            <a:r>
              <a:rPr sz="1575">
                <a:solidFill>
                  <a:srgbClr val="000000"/>
                </a:solidFill>
              </a:rPr>
              <a:t>和</a:t>
            </a:r>
            <a:r>
              <a:rPr lang="en-US" sz="1575">
                <a:solidFill>
                  <a:srgbClr val="000000"/>
                </a:solidFill>
              </a:rPr>
              <a:t>Y</a:t>
            </a:r>
            <a:r>
              <a:rPr sz="1575">
                <a:solidFill>
                  <a:srgbClr val="000000"/>
                </a:solidFill>
              </a:rPr>
              <a:t>不存在任何线性或非线性关系</a:t>
            </a:r>
            <a:endParaRPr sz="1575">
              <a:solidFill>
                <a:srgbClr val="000000"/>
              </a:solidFill>
            </a:endParaRPr>
          </a:p>
          <a:p>
            <a:pPr lvl="1"/>
            <a:r>
              <a:rPr sz="1575">
                <a:solidFill>
                  <a:srgbClr val="000000"/>
                </a:solidFill>
              </a:rPr>
              <a:t>“不相关”是一个比“独立”要弱的概念，即独立一定不相关，但是不相关不一定相互独立（可能存在其他复杂的关联关系）。独立指两个变量彼此之间不相互影响</a:t>
            </a:r>
            <a:endParaRPr sz="1575">
              <a:solidFill>
                <a:srgbClr val="0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算法动机</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891886"/>
            <a:ext cx="8045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把这些数据在相应的空间中表示出来，换一个观察角度找出主成分</a:t>
            </a:r>
            <a:endParaRPr sz="1800">
              <a:solidFill>
                <a:srgbClr val="000000"/>
              </a:solidFill>
            </a:endParaRPr>
          </a:p>
        </p:txBody>
      </p:sp>
      <p:pic>
        <p:nvPicPr>
          <p:cNvPr id="3" name="图片 2" descr="PCA1"/>
          <p:cNvPicPr>
            <a:picLocks noChangeAspect="1"/>
          </p:cNvPicPr>
          <p:nvPr/>
        </p:nvPicPr>
        <p:blipFill>
          <a:blip r:embed="rId1"/>
          <a:stretch>
            <a:fillRect/>
          </a:stretch>
        </p:blipFill>
        <p:spPr>
          <a:xfrm>
            <a:off x="1180465" y="1450340"/>
            <a:ext cx="6224905" cy="26200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算法动机</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891886"/>
            <a:ext cx="8045450" cy="214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在数理统计中，方差被经常用来度量数据和其数学期望（即均值）之间偏离程度，这个偏离程度反映了数据分布结构。</a:t>
            </a:r>
            <a:endParaRPr sz="1800">
              <a:solidFill>
                <a:srgbClr val="000000"/>
              </a:solidFill>
            </a:endParaRPr>
          </a:p>
          <a:p>
            <a:r>
              <a:rPr sz="1800">
                <a:solidFill>
                  <a:srgbClr val="000000"/>
                </a:solidFill>
              </a:rPr>
              <a:t>在许多实际问题中，研究数据和其均值之间的偏离程度有着很重要的意义</a:t>
            </a:r>
            <a:endParaRPr sz="1800">
              <a:solidFill>
                <a:srgbClr val="000000"/>
              </a:solidFill>
            </a:endParaRPr>
          </a:p>
          <a:p>
            <a:r>
              <a:rPr sz="1800">
                <a:solidFill>
                  <a:srgbClr val="000000"/>
                </a:solidFill>
              </a:rPr>
              <a:t>在降维之中，需要尽可能将数据向</a:t>
            </a:r>
            <a:r>
              <a:rPr sz="1800">
                <a:solidFill>
                  <a:srgbClr val="FF0000"/>
                </a:solidFill>
              </a:rPr>
              <a:t>方差最大</a:t>
            </a:r>
            <a:r>
              <a:rPr sz="1800">
                <a:solidFill>
                  <a:srgbClr val="000000"/>
                </a:solidFill>
              </a:rPr>
              <a:t>方向进行投影，使得数据所蕴含信息没有丢失，彰显个性。如左下图所示，向</a:t>
            </a:r>
            <a:r>
              <a:rPr lang="en-US" sz="1800">
                <a:solidFill>
                  <a:srgbClr val="000000"/>
                </a:solidFill>
              </a:rPr>
              <a:t>y</a:t>
            </a:r>
            <a:r>
              <a:rPr sz="1800">
                <a:solidFill>
                  <a:srgbClr val="000000"/>
                </a:solidFill>
              </a:rPr>
              <a:t>方向投影（使得二维数据映射为一维）就比向</a:t>
            </a:r>
            <a:r>
              <a:rPr lang="en-US" sz="1800">
                <a:solidFill>
                  <a:srgbClr val="000000"/>
                </a:solidFill>
              </a:rPr>
              <a:t>x</a:t>
            </a:r>
            <a:r>
              <a:rPr sz="1800">
                <a:solidFill>
                  <a:srgbClr val="000000"/>
                </a:solidFill>
              </a:rPr>
              <a:t>方向投影结果在降维这个意义上而言要好；右下图则是黄线方向投影要好。</a:t>
            </a:r>
            <a:endParaRPr sz="1800">
              <a:solidFill>
                <a:srgbClr val="000000"/>
              </a:solidFill>
            </a:endParaRPr>
          </a:p>
        </p:txBody>
      </p:sp>
      <p:graphicFrame>
        <p:nvGraphicFramePr>
          <p:cNvPr id="2" name="对象 1"/>
          <p:cNvGraphicFramePr/>
          <p:nvPr/>
        </p:nvGraphicFramePr>
        <p:xfrm>
          <a:off x="950595" y="3032125"/>
          <a:ext cx="7080885" cy="1748155"/>
        </p:xfrm>
        <a:graphic>
          <a:graphicData uri="http://schemas.openxmlformats.org/presentationml/2006/ole">
            <mc:AlternateContent xmlns:mc="http://schemas.openxmlformats.org/markup-compatibility/2006">
              <mc:Choice xmlns:v="urn:schemas-microsoft-com:vml" Requires="v">
                <p:oleObj spid="_x0000_s6147" name="" r:id="rId1" imgW="7871460" imgH="2156460" progId="Paint.Picture">
                  <p:embed/>
                </p:oleObj>
              </mc:Choice>
              <mc:Fallback>
                <p:oleObj name="" r:id="rId1" imgW="7871460" imgH="2156460" progId="Paint.Picture">
                  <p:embed/>
                  <p:pic>
                    <p:nvPicPr>
                      <p:cNvPr id="0" name="图片 2"/>
                      <p:cNvPicPr/>
                      <p:nvPr/>
                    </p:nvPicPr>
                    <p:blipFill>
                      <a:blip r:embed="rId2"/>
                      <a:stretch>
                        <a:fillRect/>
                      </a:stretch>
                    </p:blipFill>
                    <p:spPr>
                      <a:xfrm>
                        <a:off x="950595" y="3032125"/>
                        <a:ext cx="7080885" cy="17481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算法动机</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主成分分析思想是将</a:t>
            </a:r>
            <a:r>
              <a:rPr lang="en-US" sz="1800">
                <a:solidFill>
                  <a:srgbClr val="000000"/>
                </a:solidFill>
              </a:rPr>
              <a:t>n</a:t>
            </a:r>
            <a:r>
              <a:rPr sz="1800">
                <a:solidFill>
                  <a:srgbClr val="000000"/>
                </a:solidFill>
              </a:rPr>
              <a:t>维特征数据映射到</a:t>
            </a:r>
            <a:r>
              <a:rPr lang="en-US" sz="1800">
                <a:solidFill>
                  <a:srgbClr val="000000"/>
                </a:solidFill>
              </a:rPr>
              <a:t>l</a:t>
            </a:r>
            <a:r>
              <a:rPr sz="1800">
                <a:solidFill>
                  <a:srgbClr val="000000"/>
                </a:solidFill>
              </a:rPr>
              <a:t>维空间（ </a:t>
            </a:r>
            <a:r>
              <a:rPr lang="en-US" sz="1800">
                <a:solidFill>
                  <a:srgbClr val="000000"/>
                </a:solidFill>
              </a:rPr>
              <a:t>n</a:t>
            </a:r>
            <a:r>
              <a:rPr sz="1800">
                <a:solidFill>
                  <a:srgbClr val="000000"/>
                </a:solidFill>
              </a:rPr>
              <a:t> ≫ </a:t>
            </a:r>
            <a:r>
              <a:rPr lang="en-US" sz="1800">
                <a:solidFill>
                  <a:srgbClr val="000000"/>
                </a:solidFill>
              </a:rPr>
              <a:t>l</a:t>
            </a:r>
            <a:r>
              <a:rPr sz="1800">
                <a:solidFill>
                  <a:srgbClr val="000000"/>
                </a:solidFill>
              </a:rPr>
              <a:t>），去除原始数据之间的冗余性（通过去除相关性手段达到这一目的）。</a:t>
            </a:r>
            <a:endParaRPr sz="1800">
              <a:solidFill>
                <a:srgbClr val="000000"/>
              </a:solidFill>
            </a:endParaRPr>
          </a:p>
          <a:p>
            <a:r>
              <a:rPr sz="1800">
                <a:solidFill>
                  <a:srgbClr val="000000"/>
                </a:solidFill>
              </a:rPr>
              <a:t>将原始数据向这些数据方差最大的方向进行投影。一旦发现了方差最大的投影方向，则继续寻找保持方差第二的方向且进行投影。</a:t>
            </a:r>
            <a:endParaRPr sz="1800">
              <a:solidFill>
                <a:srgbClr val="000000"/>
              </a:solidFill>
            </a:endParaRPr>
          </a:p>
          <a:p>
            <a:r>
              <a:rPr sz="1800">
                <a:solidFill>
                  <a:srgbClr val="000000"/>
                </a:solidFill>
              </a:rPr>
              <a:t>将每个数据从</a:t>
            </a:r>
            <a:r>
              <a:rPr lang="en-US" sz="1800">
                <a:solidFill>
                  <a:srgbClr val="000000"/>
                </a:solidFill>
              </a:rPr>
              <a:t>n</a:t>
            </a:r>
            <a:r>
              <a:rPr sz="1800">
                <a:solidFill>
                  <a:srgbClr val="000000"/>
                </a:solidFill>
              </a:rPr>
              <a:t>维高维空间映射到</a:t>
            </a:r>
            <a:r>
              <a:rPr lang="en-US" sz="1800">
                <a:solidFill>
                  <a:srgbClr val="000000"/>
                </a:solidFill>
              </a:rPr>
              <a:t>l</a:t>
            </a:r>
            <a:r>
              <a:rPr sz="1800">
                <a:solidFill>
                  <a:srgbClr val="000000"/>
                </a:solidFill>
              </a:rPr>
              <a:t>维低维空间，每个数据所得到最好的</a:t>
            </a:r>
            <a:r>
              <a:rPr lang="en-US" sz="1800">
                <a:solidFill>
                  <a:srgbClr val="000000"/>
                </a:solidFill>
              </a:rPr>
              <a:t>k</a:t>
            </a:r>
            <a:r>
              <a:rPr sz="1800">
                <a:solidFill>
                  <a:srgbClr val="000000"/>
                </a:solidFill>
              </a:rPr>
              <a:t>维特征就是使得每一维上样本方差都尽可能大</a:t>
            </a:r>
            <a:endParaRPr sz="1800">
              <a:solidFill>
                <a:srgbClr val="0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算法动机</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graphicFrame>
        <p:nvGraphicFramePr>
          <p:cNvPr id="2" name="对象 1"/>
          <p:cNvGraphicFramePr/>
          <p:nvPr/>
        </p:nvGraphicFramePr>
        <p:xfrm>
          <a:off x="541655" y="986790"/>
          <a:ext cx="8153400" cy="3547745"/>
        </p:xfrm>
        <a:graphic>
          <a:graphicData uri="http://schemas.openxmlformats.org/presentationml/2006/ole">
            <mc:AlternateContent xmlns:mc="http://schemas.openxmlformats.org/markup-compatibility/2006">
              <mc:Choice xmlns:v="urn:schemas-microsoft-com:vml" Requires="v">
                <p:oleObj spid="_x0000_s7171" name="" r:id="rId1" imgW="8740140" imgH="3909060" progId="Paint.Picture">
                  <p:embed/>
                </p:oleObj>
              </mc:Choice>
              <mc:Fallback>
                <p:oleObj name="" r:id="rId1" imgW="8740140" imgH="3909060" progId="Paint.Picture">
                  <p:embed/>
                  <p:pic>
                    <p:nvPicPr>
                      <p:cNvPr id="0" name="图片 2"/>
                      <p:cNvPicPr/>
                      <p:nvPr/>
                    </p:nvPicPr>
                    <p:blipFill>
                      <a:blip r:embed="rId2"/>
                      <a:stretch>
                        <a:fillRect/>
                      </a:stretch>
                    </p:blipFill>
                    <p:spPr>
                      <a:xfrm>
                        <a:off x="541655" y="986790"/>
                        <a:ext cx="8153400" cy="354774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尽可能</a:t>
            </a:r>
            <a:r>
              <a:rPr lang="zh-CN" altLang="en-US" sz="1800" dirty="0">
                <a:solidFill>
                  <a:srgbClr val="000000"/>
                </a:solidFill>
              </a:rPr>
              <a:t>如果把所有的点都映射到</a:t>
            </a:r>
            <a:r>
              <a:rPr lang="zh-CN" altLang="en-US" sz="1800" dirty="0" smtClean="0">
                <a:solidFill>
                  <a:srgbClr val="000000"/>
                </a:solidFill>
              </a:rPr>
              <a:t>一起，那么</a:t>
            </a:r>
            <a:r>
              <a:rPr lang="zh-CN" altLang="en-US" sz="1800" dirty="0">
                <a:solidFill>
                  <a:srgbClr val="000000"/>
                </a:solidFill>
              </a:rPr>
              <a:t>几乎所有的区分信息都丢失</a:t>
            </a:r>
            <a:r>
              <a:rPr lang="zh-CN" altLang="en-US" sz="1800" dirty="0" smtClean="0">
                <a:solidFill>
                  <a:srgbClr val="000000"/>
                </a:solidFill>
              </a:rPr>
              <a:t>了，而</a:t>
            </a:r>
            <a:r>
              <a:rPr lang="zh-CN" altLang="en-US" sz="1800" dirty="0">
                <a:solidFill>
                  <a:srgbClr val="000000"/>
                </a:solidFill>
              </a:rPr>
              <a:t>如果映射后</a:t>
            </a:r>
            <a:r>
              <a:rPr lang="zh-CN" altLang="en-US" sz="1800" dirty="0" smtClean="0">
                <a:solidFill>
                  <a:srgbClr val="000000"/>
                </a:solidFill>
              </a:rPr>
              <a:t>方差尽可能的大，那么</a:t>
            </a:r>
            <a:r>
              <a:rPr lang="zh-CN" altLang="en-US" sz="1800" dirty="0">
                <a:solidFill>
                  <a:srgbClr val="000000"/>
                </a:solidFill>
              </a:rPr>
              <a:t>数据点则</a:t>
            </a:r>
            <a:r>
              <a:rPr lang="zh-CN" altLang="en-US" sz="1800" dirty="0" smtClean="0">
                <a:solidFill>
                  <a:srgbClr val="000000"/>
                </a:solidFill>
              </a:rPr>
              <a:t>会分散开来，特征更加明显。</a:t>
            </a:r>
            <a:r>
              <a:rPr lang="en-US" altLang="zh-CN" sz="1800" dirty="0" smtClean="0">
                <a:solidFill>
                  <a:srgbClr val="000000"/>
                </a:solidFill>
              </a:rPr>
              <a:t>PCA</a:t>
            </a:r>
            <a:r>
              <a:rPr lang="zh-CN" altLang="en-US" sz="1800" dirty="0" smtClean="0">
                <a:solidFill>
                  <a:srgbClr val="000000"/>
                </a:solidFill>
              </a:rPr>
              <a:t>是丢失原始数据信息最少的一种线性降维方法，最</a:t>
            </a:r>
            <a:r>
              <a:rPr lang="zh-CN" altLang="en-US" sz="1800" dirty="0">
                <a:solidFill>
                  <a:srgbClr val="000000"/>
                </a:solidFill>
              </a:rPr>
              <a:t>接近</a:t>
            </a:r>
            <a:r>
              <a:rPr lang="zh-CN" altLang="en-US" sz="1800" dirty="0" smtClean="0">
                <a:solidFill>
                  <a:srgbClr val="000000"/>
                </a:solidFill>
              </a:rPr>
              <a:t>原始数据</a:t>
            </a:r>
            <a:endParaRPr lang="zh-CN" altLang="en-US" sz="1800" dirty="0" smtClean="0">
              <a:solidFill>
                <a:srgbClr val="000000"/>
              </a:solidFill>
            </a:endParaRPr>
          </a:p>
          <a:p>
            <a:r>
              <a:rPr lang="en-US" altLang="zh-CN" sz="1800" dirty="0">
                <a:solidFill>
                  <a:srgbClr val="000000"/>
                </a:solidFill>
              </a:rPr>
              <a:t>PCA</a:t>
            </a:r>
            <a:r>
              <a:rPr lang="zh-CN" altLang="en-US" sz="1800" dirty="0">
                <a:solidFill>
                  <a:srgbClr val="000000"/>
                </a:solidFill>
              </a:rPr>
              <a:t>算法目标是求出样本数据的协方差矩阵的特征值和</a:t>
            </a:r>
            <a:r>
              <a:rPr lang="zh-CN" altLang="en-US" sz="1800" dirty="0" smtClean="0">
                <a:solidFill>
                  <a:srgbClr val="000000"/>
                </a:solidFill>
              </a:rPr>
              <a:t>特征向量，而</a:t>
            </a:r>
            <a:r>
              <a:rPr lang="zh-CN" altLang="en-US" sz="1800" dirty="0">
                <a:solidFill>
                  <a:srgbClr val="000000"/>
                </a:solidFill>
              </a:rPr>
              <a:t>协方差矩阵的特征向量的方向就是</a:t>
            </a:r>
            <a:r>
              <a:rPr lang="en-US" altLang="zh-CN" sz="1800" dirty="0">
                <a:solidFill>
                  <a:srgbClr val="000000"/>
                </a:solidFill>
              </a:rPr>
              <a:t>PCA</a:t>
            </a:r>
            <a:r>
              <a:rPr lang="zh-CN" altLang="en-US" sz="1800" dirty="0">
                <a:solidFill>
                  <a:srgbClr val="000000"/>
                </a:solidFill>
              </a:rPr>
              <a:t>需要投影的方向。使样本数据向低维投影</a:t>
            </a:r>
            <a:r>
              <a:rPr lang="zh-CN" altLang="en-US" sz="1800" dirty="0" smtClean="0">
                <a:solidFill>
                  <a:srgbClr val="000000"/>
                </a:solidFill>
              </a:rPr>
              <a:t>后，能</a:t>
            </a:r>
            <a:r>
              <a:rPr lang="zh-CN" altLang="en-US" sz="1800" dirty="0">
                <a:solidFill>
                  <a:srgbClr val="000000"/>
                </a:solidFill>
              </a:rPr>
              <a:t>尽可能表征原始的数据。</a:t>
            </a:r>
            <a:r>
              <a:rPr lang="zh-CN" altLang="en-US" sz="1800" dirty="0">
                <a:solidFill>
                  <a:srgbClr val="FF0000"/>
                </a:solidFill>
              </a:rPr>
              <a:t>协方差矩阵</a:t>
            </a:r>
            <a:r>
              <a:rPr lang="zh-CN" altLang="en-US" sz="1800" dirty="0">
                <a:solidFill>
                  <a:srgbClr val="000000"/>
                </a:solidFill>
              </a:rPr>
              <a:t>可以用</a:t>
            </a:r>
            <a:r>
              <a:rPr lang="zh-CN" altLang="en-US" sz="1800" dirty="0">
                <a:solidFill>
                  <a:srgbClr val="FF0000"/>
                </a:solidFill>
              </a:rPr>
              <a:t>散布矩阵</a:t>
            </a:r>
            <a:r>
              <a:rPr lang="zh-CN" altLang="en-US" sz="1800" dirty="0" smtClean="0">
                <a:solidFill>
                  <a:srgbClr val="000000"/>
                </a:solidFill>
              </a:rPr>
              <a:t>代替，协方差</a:t>
            </a:r>
            <a:r>
              <a:rPr lang="zh-CN" altLang="en-US" sz="1800" dirty="0">
                <a:solidFill>
                  <a:srgbClr val="000000"/>
                </a:solidFill>
              </a:rPr>
              <a:t>矩阵乘</a:t>
            </a:r>
            <a:r>
              <a:rPr lang="zh-CN" altLang="en-US" sz="1800" dirty="0" smtClean="0">
                <a:solidFill>
                  <a:srgbClr val="000000"/>
                </a:solidFill>
              </a:rPr>
              <a:t>以（</a:t>
            </a:r>
            <a:r>
              <a:rPr lang="en-US" altLang="zh-CN" sz="1800" dirty="0" smtClean="0">
                <a:solidFill>
                  <a:srgbClr val="000000"/>
                </a:solidFill>
              </a:rPr>
              <a:t>n-1</a:t>
            </a:r>
            <a:r>
              <a:rPr lang="zh-CN" altLang="en-US" sz="1800" dirty="0" smtClean="0">
                <a:solidFill>
                  <a:srgbClr val="000000"/>
                </a:solidFill>
              </a:rPr>
              <a:t>）就是</a:t>
            </a:r>
            <a:r>
              <a:rPr lang="zh-CN" altLang="en-US" sz="1800" dirty="0">
                <a:solidFill>
                  <a:srgbClr val="000000"/>
                </a:solidFill>
              </a:rPr>
              <a:t>散布</a:t>
            </a:r>
            <a:r>
              <a:rPr lang="zh-CN" altLang="en-US" sz="1800" dirty="0" smtClean="0">
                <a:solidFill>
                  <a:srgbClr val="000000"/>
                </a:solidFill>
              </a:rPr>
              <a:t>矩阵，</a:t>
            </a:r>
            <a:r>
              <a:rPr lang="en-US" altLang="zh-CN" sz="1800" dirty="0" smtClean="0">
                <a:solidFill>
                  <a:srgbClr val="000000"/>
                </a:solidFill>
              </a:rPr>
              <a:t>n</a:t>
            </a:r>
            <a:r>
              <a:rPr lang="zh-CN" altLang="en-US" sz="1800" dirty="0">
                <a:solidFill>
                  <a:srgbClr val="000000"/>
                </a:solidFill>
              </a:rPr>
              <a:t>为样本的数量。协方差矩阵和散布矩阵都是</a:t>
            </a:r>
            <a:r>
              <a:rPr lang="zh-CN" altLang="en-US" sz="1800" dirty="0" smtClean="0">
                <a:solidFill>
                  <a:srgbClr val="000000"/>
                </a:solidFill>
              </a:rPr>
              <a:t>对称矩阵，主</a:t>
            </a:r>
            <a:r>
              <a:rPr lang="zh-CN" altLang="en-US" sz="1800" dirty="0">
                <a:solidFill>
                  <a:srgbClr val="000000"/>
                </a:solidFill>
              </a:rPr>
              <a:t>对角线是各个</a:t>
            </a:r>
            <a:r>
              <a:rPr lang="zh-CN" altLang="en-US" sz="1800" dirty="0" smtClean="0">
                <a:solidFill>
                  <a:srgbClr val="000000"/>
                </a:solidFill>
              </a:rPr>
              <a:t>随机变量（各个</a:t>
            </a:r>
            <a:r>
              <a:rPr lang="zh-CN" altLang="en-US" sz="1800" dirty="0">
                <a:solidFill>
                  <a:srgbClr val="000000"/>
                </a:solidFill>
              </a:rPr>
              <a:t>维</a:t>
            </a:r>
            <a:r>
              <a:rPr lang="zh-CN" altLang="en-US" sz="1800" dirty="0" smtClean="0">
                <a:solidFill>
                  <a:srgbClr val="000000"/>
                </a:solidFill>
              </a:rPr>
              <a:t>度）的</a:t>
            </a:r>
            <a:r>
              <a:rPr lang="zh-CN" altLang="en-US" sz="1800" dirty="0">
                <a:solidFill>
                  <a:srgbClr val="000000"/>
                </a:solidFill>
              </a:rPr>
              <a:t>方差</a:t>
            </a:r>
            <a:endParaRPr lang="en-US" altLang="zh-CN" sz="1400" dirty="0">
              <a:solidFill>
                <a:srgbClr val="00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算法动机</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graphicFrame>
        <p:nvGraphicFramePr>
          <p:cNvPr id="2" name="对象 1"/>
          <p:cNvGraphicFramePr/>
          <p:nvPr/>
        </p:nvGraphicFramePr>
        <p:xfrm>
          <a:off x="596900" y="1623060"/>
          <a:ext cx="8428355" cy="2964180"/>
        </p:xfrm>
        <a:graphic>
          <a:graphicData uri="http://schemas.openxmlformats.org/presentationml/2006/ole">
            <mc:AlternateContent xmlns:mc="http://schemas.openxmlformats.org/markup-compatibility/2006">
              <mc:Choice xmlns:v="urn:schemas-microsoft-com:vml" Requires="v">
                <p:oleObj spid="_x0000_s8197" name="" r:id="rId1" imgW="8900160" imgH="3230880" progId="Paint.Picture">
                  <p:embed/>
                </p:oleObj>
              </mc:Choice>
              <mc:Fallback>
                <p:oleObj name="" r:id="rId1" imgW="8900160" imgH="3230880" progId="Paint.Picture">
                  <p:embed/>
                  <p:pic>
                    <p:nvPicPr>
                      <p:cNvPr id="0" name="图片 2"/>
                      <p:cNvPicPr/>
                      <p:nvPr/>
                    </p:nvPicPr>
                    <p:blipFill>
                      <a:blip r:embed="rId2"/>
                      <a:stretch>
                        <a:fillRect/>
                      </a:stretch>
                    </p:blipFill>
                    <p:spPr>
                      <a:xfrm>
                        <a:off x="596900" y="1623060"/>
                        <a:ext cx="8428355" cy="2964180"/>
                      </a:xfrm>
                      <a:prstGeom prst="rect">
                        <a:avLst/>
                      </a:prstGeom>
                    </p:spPr>
                  </p:pic>
                </p:oleObj>
              </mc:Fallback>
            </mc:AlternateContent>
          </a:graphicData>
        </a:graphic>
      </p:graphicFrame>
      <p:graphicFrame>
        <p:nvGraphicFramePr>
          <p:cNvPr id="4" name="对象 3"/>
          <p:cNvGraphicFramePr/>
          <p:nvPr/>
        </p:nvGraphicFramePr>
        <p:xfrm>
          <a:off x="792480" y="1014095"/>
          <a:ext cx="3836035" cy="396875"/>
        </p:xfrm>
        <a:graphic>
          <a:graphicData uri="http://schemas.openxmlformats.org/presentationml/2006/ole">
            <mc:AlternateContent xmlns:mc="http://schemas.openxmlformats.org/markup-compatibility/2006">
              <mc:Choice xmlns:v="urn:schemas-microsoft-com:vml" Requires="v">
                <p:oleObj spid="_x0000_s8198" name="" r:id="rId3" imgW="3832860" imgH="396240" progId="Paint.Picture">
                  <p:embed/>
                </p:oleObj>
              </mc:Choice>
              <mc:Fallback>
                <p:oleObj name="" r:id="rId3" imgW="3832860" imgH="396240" progId="Paint.Picture">
                  <p:embed/>
                  <p:pic>
                    <p:nvPicPr>
                      <p:cNvPr id="0" name="图片 4"/>
                      <p:cNvPicPr/>
                      <p:nvPr/>
                    </p:nvPicPr>
                    <p:blipFill>
                      <a:blip r:embed="rId4"/>
                      <a:stretch>
                        <a:fillRect/>
                      </a:stretch>
                    </p:blipFill>
                    <p:spPr>
                      <a:xfrm>
                        <a:off x="792480" y="1014095"/>
                        <a:ext cx="3836035" cy="3968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算法动机</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graphicFrame>
        <p:nvGraphicFramePr>
          <p:cNvPr id="4" name="对象 3"/>
          <p:cNvGraphicFramePr/>
          <p:nvPr/>
        </p:nvGraphicFramePr>
        <p:xfrm>
          <a:off x="792480" y="1014095"/>
          <a:ext cx="3836035" cy="396875"/>
        </p:xfrm>
        <a:graphic>
          <a:graphicData uri="http://schemas.openxmlformats.org/presentationml/2006/ole">
            <mc:AlternateContent xmlns:mc="http://schemas.openxmlformats.org/markup-compatibility/2006">
              <mc:Choice xmlns:v="urn:schemas-microsoft-com:vml" Requires="v">
                <p:oleObj spid="_x0000_s9221" name="" r:id="rId1" imgW="3832860" imgH="396240" progId="Paint.Picture">
                  <p:embed/>
                </p:oleObj>
              </mc:Choice>
              <mc:Fallback>
                <p:oleObj name="" r:id="rId1" imgW="3832860" imgH="396240" progId="Paint.Picture">
                  <p:embed/>
                  <p:pic>
                    <p:nvPicPr>
                      <p:cNvPr id="0" name="图片 4"/>
                      <p:cNvPicPr/>
                      <p:nvPr/>
                    </p:nvPicPr>
                    <p:blipFill>
                      <a:blip r:embed="rId2"/>
                      <a:stretch>
                        <a:fillRect/>
                      </a:stretch>
                    </p:blipFill>
                    <p:spPr>
                      <a:xfrm>
                        <a:off x="792480" y="1014095"/>
                        <a:ext cx="3836035" cy="396875"/>
                      </a:xfrm>
                      <a:prstGeom prst="rect">
                        <a:avLst/>
                      </a:prstGeom>
                    </p:spPr>
                  </p:pic>
                </p:oleObj>
              </mc:Fallback>
            </mc:AlternateContent>
          </a:graphicData>
        </a:graphic>
      </p:graphicFrame>
      <p:graphicFrame>
        <p:nvGraphicFramePr>
          <p:cNvPr id="6" name="对象 5"/>
          <p:cNvGraphicFramePr/>
          <p:nvPr/>
        </p:nvGraphicFramePr>
        <p:xfrm>
          <a:off x="751205" y="1511935"/>
          <a:ext cx="8171180" cy="2693670"/>
        </p:xfrm>
        <a:graphic>
          <a:graphicData uri="http://schemas.openxmlformats.org/presentationml/2006/ole">
            <mc:AlternateContent xmlns:mc="http://schemas.openxmlformats.org/markup-compatibility/2006">
              <mc:Choice xmlns:v="urn:schemas-microsoft-com:vml" Requires="v">
                <p:oleObj spid="_x0000_s9222" name="" r:id="rId3" imgW="9090660" imgH="3238500" progId="Paint.Picture">
                  <p:embed/>
                </p:oleObj>
              </mc:Choice>
              <mc:Fallback>
                <p:oleObj name="" r:id="rId3" imgW="9090660" imgH="3238500" progId="Paint.Picture">
                  <p:embed/>
                  <p:pic>
                    <p:nvPicPr>
                      <p:cNvPr id="0" name="图片 6"/>
                      <p:cNvPicPr/>
                      <p:nvPr/>
                    </p:nvPicPr>
                    <p:blipFill>
                      <a:blip r:embed="rId4"/>
                      <a:stretch>
                        <a:fillRect/>
                      </a:stretch>
                    </p:blipFill>
                    <p:spPr>
                      <a:xfrm>
                        <a:off x="751205" y="1511935"/>
                        <a:ext cx="8171180" cy="26936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095430"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高维数据降维</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26407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机器学习</a:t>
                </a:r>
                <a:r>
                  <a:rPr lang="zh-CN" altLang="en-US" sz="1800" dirty="0">
                    <a:solidFill>
                      <a:srgbClr val="000000"/>
                    </a:solidFill>
                  </a:rPr>
                  <a:t>领域中的降维就是指采用某种映射</a:t>
                </a:r>
                <a:r>
                  <a:rPr lang="zh-CN" altLang="en-US" sz="1800" dirty="0" smtClean="0">
                    <a:solidFill>
                      <a:srgbClr val="000000"/>
                    </a:solidFill>
                  </a:rPr>
                  <a:t>方法，将</a:t>
                </a:r>
                <a:r>
                  <a:rPr lang="zh-CN" altLang="en-US" sz="1800" dirty="0">
                    <a:solidFill>
                      <a:srgbClr val="000000"/>
                    </a:solidFill>
                  </a:rPr>
                  <a:t>原高维空间中的数据点映射到低维度的空间中。在原始的高维空间</a:t>
                </a:r>
                <a:r>
                  <a:rPr lang="zh-CN" altLang="en-US" sz="1800" dirty="0" smtClean="0">
                    <a:solidFill>
                      <a:srgbClr val="000000"/>
                    </a:solidFill>
                  </a:rPr>
                  <a:t>中，包含</a:t>
                </a:r>
                <a:r>
                  <a:rPr lang="zh-CN" altLang="en-US" sz="1800" dirty="0">
                    <a:solidFill>
                      <a:srgbClr val="000000"/>
                    </a:solidFill>
                  </a:rPr>
                  <a:t>有冗余信息以及噪声信息。图像识别中如果噪声太多会造成</a:t>
                </a:r>
                <a:r>
                  <a:rPr lang="zh-CN" altLang="en-US" sz="1800" dirty="0" smtClean="0">
                    <a:solidFill>
                      <a:srgbClr val="000000"/>
                    </a:solidFill>
                  </a:rPr>
                  <a:t>误差，降低</a:t>
                </a:r>
                <a:r>
                  <a:rPr lang="zh-CN" altLang="en-US" sz="1800" dirty="0">
                    <a:solidFill>
                      <a:srgbClr val="000000"/>
                    </a:solidFill>
                  </a:rPr>
                  <a:t>识别</a:t>
                </a:r>
                <a:r>
                  <a:rPr lang="zh-CN" altLang="en-US" sz="1800" dirty="0" smtClean="0">
                    <a:solidFill>
                      <a:srgbClr val="000000"/>
                    </a:solidFill>
                  </a:rPr>
                  <a:t>准确率；通过</a:t>
                </a:r>
                <a:r>
                  <a:rPr lang="zh-CN" altLang="en-US" sz="1800" dirty="0">
                    <a:solidFill>
                      <a:srgbClr val="000000"/>
                    </a:solidFill>
                  </a:rPr>
                  <a:t>降</a:t>
                </a:r>
                <a:r>
                  <a:rPr lang="zh-CN" altLang="en-US" sz="1800" dirty="0" smtClean="0">
                    <a:solidFill>
                      <a:srgbClr val="000000"/>
                    </a:solidFill>
                  </a:rPr>
                  <a:t>维，可以</a:t>
                </a:r>
                <a:r>
                  <a:rPr lang="zh-CN" altLang="en-US" sz="1800" dirty="0">
                    <a:solidFill>
                      <a:srgbClr val="000000"/>
                    </a:solidFill>
                  </a:rPr>
                  <a:t>减少冗余信息所造成的</a:t>
                </a:r>
                <a:r>
                  <a:rPr lang="zh-CN" altLang="en-US" sz="1800" dirty="0" smtClean="0">
                    <a:solidFill>
                      <a:srgbClr val="000000"/>
                    </a:solidFill>
                  </a:rPr>
                  <a:t>误差，提高</a:t>
                </a:r>
                <a:r>
                  <a:rPr lang="zh-CN" altLang="en-US" sz="1800" dirty="0">
                    <a:solidFill>
                      <a:srgbClr val="000000"/>
                    </a:solidFill>
                  </a:rPr>
                  <a:t>识别的精度。</a:t>
                </a:r>
                <a:r>
                  <a:rPr lang="zh-CN" altLang="en-US" sz="1800" dirty="0" smtClean="0">
                    <a:solidFill>
                      <a:srgbClr val="000000"/>
                    </a:solidFill>
                  </a:rPr>
                  <a:t>此外，通过</a:t>
                </a:r>
                <a:r>
                  <a:rPr lang="zh-CN" altLang="en-US" sz="1800" dirty="0">
                    <a:solidFill>
                      <a:srgbClr val="000000"/>
                    </a:solidFill>
                  </a:rPr>
                  <a:t>降维</a:t>
                </a:r>
                <a:r>
                  <a:rPr lang="zh-CN" altLang="en-US" sz="1800" dirty="0" smtClean="0">
                    <a:solidFill>
                      <a:srgbClr val="000000"/>
                    </a:solidFill>
                  </a:rPr>
                  <a:t>可以寻找数据内部的本质结构特征</a:t>
                </a:r>
                <a:endParaRPr lang="en-US" altLang="zh-CN" sz="1800" dirty="0" smtClean="0">
                  <a:solidFill>
                    <a:srgbClr val="000000"/>
                  </a:solidFill>
                </a:endParaRPr>
              </a:p>
              <a:p>
                <a:r>
                  <a:rPr lang="zh-CN" altLang="en-US" sz="1800" dirty="0" smtClean="0">
                    <a:solidFill>
                      <a:srgbClr val="000000"/>
                    </a:solidFill>
                  </a:rPr>
                  <a:t>降</a:t>
                </a:r>
                <a:r>
                  <a:rPr lang="zh-CN" altLang="en-US" sz="1800" dirty="0">
                    <a:solidFill>
                      <a:srgbClr val="000000"/>
                    </a:solidFill>
                  </a:rPr>
                  <a:t>维的本质是学习一个映射函数</a:t>
                </a:r>
                <a14:m>
                  <m:oMath xmlns:m="http://schemas.openxmlformats.org/officeDocument/2006/math">
                    <m:r>
                      <a:rPr lang="en-US" altLang="zh-CN" sz="1800" i="1" dirty="0" smtClean="0">
                        <a:solidFill>
                          <a:srgbClr val="000000"/>
                        </a:solidFill>
                        <a:latin typeface="Cambria Math" panose="02040503050406030204" pitchFamily="18" charset="0"/>
                      </a:rPr>
                      <m:t>𝑓</m:t>
                    </m:r>
                    <m:r>
                      <a:rPr lang="zh-CN" altLang="en-US" sz="1800" i="1" dirty="0" smtClean="0">
                        <a:solidFill>
                          <a:srgbClr val="000000"/>
                        </a:solidFill>
                        <a:latin typeface="Cambria Math" panose="02040503050406030204" pitchFamily="18" charset="0"/>
                      </a:rPr>
                      <m:t>：</m:t>
                    </m:r>
                    <m:r>
                      <a:rPr lang="en-US" altLang="zh-CN" sz="1800" i="1" dirty="0" smtClean="0">
                        <a:solidFill>
                          <a:srgbClr val="000000"/>
                        </a:solidFill>
                        <a:latin typeface="Cambria Math" panose="02040503050406030204" pitchFamily="18" charset="0"/>
                      </a:rPr>
                      <m:t>𝑥</m:t>
                    </m:r>
                    <m:r>
                      <a:rPr lang="en-US" altLang="zh-CN" sz="1800" i="1" dirty="0" smtClean="0">
                        <a:solidFill>
                          <a:srgbClr val="000000"/>
                        </a:solidFill>
                        <a:latin typeface="Cambria Math" panose="02040503050406030204" pitchFamily="18" charset="0"/>
                      </a:rPr>
                      <m:t>− &gt; </m:t>
                    </m:r>
                    <m:r>
                      <a:rPr lang="en-US" altLang="zh-CN" sz="1800" i="1" dirty="0" smtClean="0">
                        <a:solidFill>
                          <a:srgbClr val="000000"/>
                        </a:solidFill>
                        <a:latin typeface="Cambria Math" panose="02040503050406030204" pitchFamily="18" charset="0"/>
                      </a:rPr>
                      <m:t>𝑦</m:t>
                    </m:r>
                  </m:oMath>
                </a14:m>
                <a:r>
                  <a:rPr lang="zh-CN" altLang="en-US" sz="1800" dirty="0" smtClean="0">
                    <a:solidFill>
                      <a:srgbClr val="000000"/>
                    </a:solidFill>
                  </a:rPr>
                  <a:t>，</a:t>
                </a:r>
                <a:r>
                  <a:rPr lang="zh-CN" altLang="en-US" sz="1800" dirty="0">
                    <a:solidFill>
                      <a:srgbClr val="000000"/>
                    </a:solidFill>
                  </a:rPr>
                  <a:t>其中</a:t>
                </a:r>
                <a:r>
                  <a:rPr lang="en-US" altLang="zh-CN" sz="1800" dirty="0">
                    <a:solidFill>
                      <a:srgbClr val="000000"/>
                    </a:solidFill>
                  </a:rPr>
                  <a:t>x</a:t>
                </a:r>
                <a:r>
                  <a:rPr lang="zh-CN" altLang="en-US" sz="1800" dirty="0">
                    <a:solidFill>
                      <a:srgbClr val="000000"/>
                    </a:solidFill>
                  </a:rPr>
                  <a:t>是原始数据点的</a:t>
                </a:r>
                <a:r>
                  <a:rPr lang="zh-CN" altLang="en-US" sz="1800" dirty="0" smtClean="0">
                    <a:solidFill>
                      <a:srgbClr val="000000"/>
                    </a:solidFill>
                  </a:rPr>
                  <a:t>表达，目前</a:t>
                </a:r>
                <a:r>
                  <a:rPr lang="zh-CN" altLang="en-US" sz="1800" dirty="0">
                    <a:solidFill>
                      <a:srgbClr val="000000"/>
                    </a:solidFill>
                  </a:rPr>
                  <a:t>最多使用向量表达形式。</a:t>
                </a:r>
                <a:r>
                  <a:rPr lang="en-US" altLang="zh-CN" sz="1800" dirty="0">
                    <a:solidFill>
                      <a:srgbClr val="000000"/>
                    </a:solidFill>
                  </a:rPr>
                  <a:t>y</a:t>
                </a:r>
                <a:r>
                  <a:rPr lang="zh-CN" altLang="en-US" sz="1800" dirty="0">
                    <a:solidFill>
                      <a:srgbClr val="000000"/>
                    </a:solidFill>
                  </a:rPr>
                  <a:t>是数据点映射后的低维向量</a:t>
                </a:r>
                <a:r>
                  <a:rPr lang="zh-CN" altLang="en-US" sz="1800" dirty="0" smtClean="0">
                    <a:solidFill>
                      <a:srgbClr val="000000"/>
                    </a:solidFill>
                  </a:rPr>
                  <a:t>表达，通常</a:t>
                </a:r>
                <a:r>
                  <a:rPr lang="en-US" altLang="zh-CN" sz="1800" dirty="0">
                    <a:solidFill>
                      <a:srgbClr val="000000"/>
                    </a:solidFill>
                  </a:rPr>
                  <a:t>y</a:t>
                </a:r>
                <a:r>
                  <a:rPr lang="zh-CN" altLang="en-US" sz="1800" dirty="0">
                    <a:solidFill>
                      <a:srgbClr val="000000"/>
                    </a:solidFill>
                  </a:rPr>
                  <a:t>的维度小于</a:t>
                </a:r>
                <a:r>
                  <a:rPr lang="en-US" altLang="zh-CN" sz="1800" dirty="0">
                    <a:solidFill>
                      <a:srgbClr val="000000"/>
                    </a:solidFill>
                  </a:rPr>
                  <a:t>x</a:t>
                </a:r>
                <a:r>
                  <a:rPr lang="zh-CN" altLang="en-US" sz="1800" dirty="0">
                    <a:solidFill>
                      <a:srgbClr val="000000"/>
                    </a:solidFill>
                  </a:rPr>
                  <a:t>的维度。</a:t>
                </a:r>
                <a:r>
                  <a:rPr lang="en-US" altLang="zh-CN" sz="1800" dirty="0">
                    <a:solidFill>
                      <a:srgbClr val="000000"/>
                    </a:solidFill>
                  </a:rPr>
                  <a:t>y</a:t>
                </a:r>
                <a:r>
                  <a:rPr lang="zh-CN" altLang="en-US" sz="1800" dirty="0">
                    <a:solidFill>
                      <a:srgbClr val="000000"/>
                    </a:solidFill>
                  </a:rPr>
                  <a:t>可能是显式的或隐式的、线性的或非线性的函数。目前大部分降维算法处理向量表达的数据</a:t>
                </a:r>
                <a:endParaRPr lang="en-US" altLang="zh-CN" sz="1800" dirty="0" smtClean="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2640723"/>
              </a:xfrm>
              <a:prstGeom prst="rect">
                <a:avLst/>
              </a:prstGeom>
              <a:blipFill rotWithShape="1">
                <a:blip r:embed="rId1"/>
                <a:stretch>
                  <a:fillRect l="-530" t="-1155" r="-606" b="-20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算法动机</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2325081"/>
            <a:ext cx="8045450" cy="158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可见，在主成份分析中，最优化的方差等于原始样本数据</a:t>
            </a:r>
            <a:r>
              <a:rPr lang="en-US" sz="1800">
                <a:solidFill>
                  <a:srgbClr val="000000"/>
                </a:solidFill>
              </a:rPr>
              <a:t>X</a:t>
            </a:r>
            <a:r>
              <a:rPr sz="1800">
                <a:solidFill>
                  <a:srgbClr val="000000"/>
                </a:solidFill>
              </a:rPr>
              <a:t>的协方差矩阵</a:t>
            </a:r>
            <a:r>
              <a:rPr sz="1800">
                <a:solidFill>
                  <a:srgbClr val="000000"/>
                </a:solidFill>
                <a:latin typeface="Arial" panose="020B0604020202020204" pitchFamily="34" charset="0"/>
                <a:cs typeface="Arial" panose="020B0604020202020204" pitchFamily="34" charset="0"/>
              </a:rPr>
              <a:t>∑</a:t>
            </a:r>
            <a:r>
              <a:rPr sz="1800">
                <a:solidFill>
                  <a:srgbClr val="000000"/>
                </a:solidFill>
              </a:rPr>
              <a:t>的特征根之和。</a:t>
            </a:r>
            <a:endParaRPr sz="1800">
              <a:solidFill>
                <a:srgbClr val="000000"/>
              </a:solidFill>
            </a:endParaRPr>
          </a:p>
          <a:p>
            <a:r>
              <a:rPr sz="1800">
                <a:solidFill>
                  <a:srgbClr val="000000"/>
                </a:solidFill>
              </a:rPr>
              <a:t>要使方差最大，我们可以求得协方差矩阵</a:t>
            </a:r>
            <a:r>
              <a:rPr sz="1800">
                <a:solidFill>
                  <a:srgbClr val="000000"/>
                </a:solidFill>
                <a:latin typeface="Arial" panose="020B0604020202020204" pitchFamily="34" charset="0"/>
                <a:cs typeface="Arial" panose="020B0604020202020204" pitchFamily="34" charset="0"/>
              </a:rPr>
              <a:t>∑</a:t>
            </a:r>
            <a:r>
              <a:rPr sz="1800">
                <a:solidFill>
                  <a:srgbClr val="000000"/>
                </a:solidFill>
              </a:rPr>
              <a:t>的特征向量和特征根，然后取前</a:t>
            </a:r>
            <a:r>
              <a:rPr lang="en-US" sz="1800">
                <a:solidFill>
                  <a:srgbClr val="000000"/>
                </a:solidFill>
              </a:rPr>
              <a:t>l</a:t>
            </a:r>
            <a:r>
              <a:rPr sz="1800">
                <a:solidFill>
                  <a:srgbClr val="000000"/>
                </a:solidFill>
              </a:rPr>
              <a:t>个最大特征根所对应的特征向量组成映射矩阵</a:t>
            </a:r>
            <a:r>
              <a:rPr lang="en-US" sz="1800">
                <a:solidFill>
                  <a:srgbClr val="000000"/>
                </a:solidFill>
              </a:rPr>
              <a:t>W</a:t>
            </a:r>
            <a:r>
              <a:rPr sz="1800">
                <a:solidFill>
                  <a:srgbClr val="000000"/>
                </a:solidFill>
              </a:rPr>
              <a:t>即可。</a:t>
            </a:r>
            <a:endParaRPr sz="1800">
              <a:solidFill>
                <a:srgbClr val="000000"/>
              </a:solidFill>
            </a:endParaRPr>
          </a:p>
          <a:p>
            <a:r>
              <a:rPr sz="1800">
                <a:solidFill>
                  <a:srgbClr val="000000"/>
                </a:solidFill>
              </a:rPr>
              <a:t>注意，每个特征向量</a:t>
            </a:r>
            <a:r>
              <a:rPr lang="en-US" sz="1800">
                <a:solidFill>
                  <a:srgbClr val="000000"/>
                </a:solidFill>
              </a:rPr>
              <a:t>Wi</a:t>
            </a:r>
            <a:r>
              <a:rPr sz="1800">
                <a:solidFill>
                  <a:srgbClr val="000000"/>
                </a:solidFill>
              </a:rPr>
              <a:t>与原始数据</a:t>
            </a:r>
            <a:r>
              <a:rPr lang="en-US" sz="1800">
                <a:solidFill>
                  <a:srgbClr val="000000"/>
                </a:solidFill>
              </a:rPr>
              <a:t>Xi</a:t>
            </a:r>
            <a:r>
              <a:rPr sz="1800">
                <a:solidFill>
                  <a:srgbClr val="000000"/>
                </a:solidFill>
              </a:rPr>
              <a:t>的维数是一样的，均为</a:t>
            </a:r>
            <a:r>
              <a:rPr lang="en-US" sz="1800">
                <a:solidFill>
                  <a:srgbClr val="000000"/>
                </a:solidFill>
              </a:rPr>
              <a:t>d</a:t>
            </a:r>
            <a:endParaRPr lang="en-US" sz="1800">
              <a:solidFill>
                <a:srgbClr val="000000"/>
              </a:solidFill>
            </a:endParaRPr>
          </a:p>
        </p:txBody>
      </p:sp>
      <p:graphicFrame>
        <p:nvGraphicFramePr>
          <p:cNvPr id="2" name="对象 1"/>
          <p:cNvGraphicFramePr/>
          <p:nvPr/>
        </p:nvGraphicFramePr>
        <p:xfrm>
          <a:off x="1408430" y="1664335"/>
          <a:ext cx="5704205" cy="381000"/>
        </p:xfrm>
        <a:graphic>
          <a:graphicData uri="http://schemas.openxmlformats.org/presentationml/2006/ole">
            <mc:AlternateContent xmlns:mc="http://schemas.openxmlformats.org/markup-compatibility/2006">
              <mc:Choice xmlns:v="urn:schemas-microsoft-com:vml" Requires="v">
                <p:oleObj spid="_x0000_s10245" name="" r:id="rId1" imgW="5699760" imgH="381000" progId="Paint.Picture">
                  <p:embed/>
                </p:oleObj>
              </mc:Choice>
              <mc:Fallback>
                <p:oleObj name="" r:id="rId1" imgW="5699760" imgH="381000" progId="Paint.Picture">
                  <p:embed/>
                  <p:pic>
                    <p:nvPicPr>
                      <p:cNvPr id="0" name="图片 2"/>
                      <p:cNvPicPr/>
                      <p:nvPr/>
                    </p:nvPicPr>
                    <p:blipFill>
                      <a:blip r:embed="rId2"/>
                      <a:stretch>
                        <a:fillRect/>
                      </a:stretch>
                    </p:blipFill>
                    <p:spPr>
                      <a:xfrm>
                        <a:off x="1408430" y="1664335"/>
                        <a:ext cx="5704205" cy="381000"/>
                      </a:xfrm>
                      <a:prstGeom prst="rect">
                        <a:avLst/>
                      </a:prstGeom>
                    </p:spPr>
                  </p:pic>
                </p:oleObj>
              </mc:Fallback>
            </mc:AlternateContent>
          </a:graphicData>
        </a:graphic>
      </p:graphicFrame>
      <p:graphicFrame>
        <p:nvGraphicFramePr>
          <p:cNvPr id="4" name="对象 3"/>
          <p:cNvGraphicFramePr/>
          <p:nvPr/>
        </p:nvGraphicFramePr>
        <p:xfrm>
          <a:off x="1574165" y="1188720"/>
          <a:ext cx="3508375" cy="252095"/>
        </p:xfrm>
        <a:graphic>
          <a:graphicData uri="http://schemas.openxmlformats.org/presentationml/2006/ole">
            <mc:AlternateContent xmlns:mc="http://schemas.openxmlformats.org/markup-compatibility/2006">
              <mc:Choice xmlns:v="urn:schemas-microsoft-com:vml" Requires="v">
                <p:oleObj spid="_x0000_s10246" name="" r:id="rId3" imgW="3505200" imgH="251460" progId="Paint.Picture">
                  <p:embed/>
                </p:oleObj>
              </mc:Choice>
              <mc:Fallback>
                <p:oleObj name="" r:id="rId3" imgW="3505200" imgH="251460" progId="Paint.Picture">
                  <p:embed/>
                  <p:pic>
                    <p:nvPicPr>
                      <p:cNvPr id="0" name="图片 4"/>
                      <p:cNvPicPr/>
                      <p:nvPr/>
                    </p:nvPicPr>
                    <p:blipFill>
                      <a:blip r:embed="rId4"/>
                      <a:stretch>
                        <a:fillRect/>
                      </a:stretch>
                    </p:blipFill>
                    <p:spPr>
                      <a:xfrm>
                        <a:off x="1574165" y="1188720"/>
                        <a:ext cx="3508375" cy="2520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算法动机</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graphicFrame>
        <p:nvGraphicFramePr>
          <p:cNvPr id="4" name="对象 3"/>
          <p:cNvGraphicFramePr/>
          <p:nvPr/>
        </p:nvGraphicFramePr>
        <p:xfrm>
          <a:off x="1574165" y="1188720"/>
          <a:ext cx="3508375" cy="252095"/>
        </p:xfrm>
        <a:graphic>
          <a:graphicData uri="http://schemas.openxmlformats.org/presentationml/2006/ole">
            <mc:AlternateContent xmlns:mc="http://schemas.openxmlformats.org/markup-compatibility/2006">
              <mc:Choice xmlns:v="urn:schemas-microsoft-com:vml" Requires="v">
                <p:oleObj spid="_x0000_s11269" name="" r:id="rId1" imgW="3505200" imgH="251460" progId="Paint.Picture">
                  <p:embed/>
                </p:oleObj>
              </mc:Choice>
              <mc:Fallback>
                <p:oleObj name="" r:id="rId1" imgW="3505200" imgH="251460" progId="Paint.Picture">
                  <p:embed/>
                  <p:pic>
                    <p:nvPicPr>
                      <p:cNvPr id="0" name="图片 4"/>
                      <p:cNvPicPr/>
                      <p:nvPr/>
                    </p:nvPicPr>
                    <p:blipFill>
                      <a:blip r:embed="rId2"/>
                      <a:stretch>
                        <a:fillRect/>
                      </a:stretch>
                    </p:blipFill>
                    <p:spPr>
                      <a:xfrm>
                        <a:off x="1574165" y="1188720"/>
                        <a:ext cx="3508375" cy="252095"/>
                      </a:xfrm>
                      <a:prstGeom prst="rect">
                        <a:avLst/>
                      </a:prstGeom>
                    </p:spPr>
                  </p:pic>
                </p:oleObj>
              </mc:Fallback>
            </mc:AlternateContent>
          </a:graphicData>
        </a:graphic>
      </p:graphicFrame>
      <p:graphicFrame>
        <p:nvGraphicFramePr>
          <p:cNvPr id="6" name="对象 5"/>
          <p:cNvGraphicFramePr/>
          <p:nvPr/>
        </p:nvGraphicFramePr>
        <p:xfrm>
          <a:off x="596900" y="1652905"/>
          <a:ext cx="6666230" cy="2830830"/>
        </p:xfrm>
        <a:graphic>
          <a:graphicData uri="http://schemas.openxmlformats.org/presentationml/2006/ole">
            <mc:AlternateContent xmlns:mc="http://schemas.openxmlformats.org/markup-compatibility/2006">
              <mc:Choice xmlns:v="urn:schemas-microsoft-com:vml" Requires="v">
                <p:oleObj spid="_x0000_s2" name="" r:id="rId3" imgW="8389620" imgH="3672840" progId="Paint.Picture">
                  <p:embed/>
                </p:oleObj>
              </mc:Choice>
              <mc:Fallback>
                <p:oleObj name="" r:id="rId3" imgW="8389620" imgH="3672840" progId="Paint.Picture">
                  <p:embed/>
                  <p:pic>
                    <p:nvPicPr>
                      <p:cNvPr id="0" name="图片 6"/>
                      <p:cNvPicPr/>
                      <p:nvPr/>
                    </p:nvPicPr>
                    <p:blipFill>
                      <a:blip r:embed="rId4"/>
                      <a:stretch>
                        <a:fillRect/>
                      </a:stretch>
                    </p:blipFill>
                    <p:spPr>
                      <a:xfrm>
                        <a:off x="596900" y="1652905"/>
                        <a:ext cx="6666230" cy="28308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基于</a:t>
            </a:r>
            <a:r>
              <a:rPr lang="en-US" altLang="zh-CN" sz="1800" dirty="0" err="1">
                <a:solidFill>
                  <a:srgbClr val="000000"/>
                </a:solidFill>
              </a:rPr>
              <a:t>sklearn</a:t>
            </a:r>
            <a:r>
              <a:rPr lang="zh-CN" altLang="en-US" sz="1800" dirty="0">
                <a:solidFill>
                  <a:srgbClr val="000000"/>
                </a:solidFill>
              </a:rPr>
              <a:t>（</a:t>
            </a:r>
            <a:r>
              <a:rPr lang="en-US" altLang="zh-CN" sz="1800" dirty="0">
                <a:solidFill>
                  <a:srgbClr val="000000"/>
                </a:solidFill>
              </a:rPr>
              <a:t>Python</a:t>
            </a:r>
            <a:r>
              <a:rPr lang="zh-CN" altLang="en-US" sz="1800" dirty="0">
                <a:solidFill>
                  <a:srgbClr val="000000"/>
                </a:solidFill>
              </a:rPr>
              <a:t>语言下的机器学习库）和</a:t>
            </a:r>
            <a:r>
              <a:rPr lang="en-US" altLang="zh-CN" sz="1800" dirty="0" err="1">
                <a:solidFill>
                  <a:srgbClr val="000000"/>
                </a:solidFill>
              </a:rPr>
              <a:t>numpy</a:t>
            </a:r>
            <a:r>
              <a:rPr lang="zh-CN" altLang="en-US" sz="1800" dirty="0">
                <a:solidFill>
                  <a:srgbClr val="000000"/>
                </a:solidFill>
              </a:rPr>
              <a:t>随机生成</a:t>
            </a:r>
            <a:r>
              <a:rPr lang="en-US" altLang="zh-CN" sz="1800" dirty="0">
                <a:solidFill>
                  <a:srgbClr val="000000"/>
                </a:solidFill>
              </a:rPr>
              <a:t>2</a:t>
            </a:r>
            <a:r>
              <a:rPr lang="zh-CN" altLang="en-US" sz="1800" dirty="0">
                <a:solidFill>
                  <a:srgbClr val="000000"/>
                </a:solidFill>
              </a:rPr>
              <a:t>个类别共</a:t>
            </a:r>
            <a:r>
              <a:rPr lang="en-US" altLang="zh-CN" sz="1800" dirty="0">
                <a:solidFill>
                  <a:srgbClr val="000000"/>
                </a:solidFill>
              </a:rPr>
              <a:t>40</a:t>
            </a:r>
            <a:r>
              <a:rPr lang="zh-CN" altLang="en-US" sz="1800" dirty="0">
                <a:solidFill>
                  <a:srgbClr val="000000"/>
                </a:solidFill>
              </a:rPr>
              <a:t>个</a:t>
            </a:r>
            <a:r>
              <a:rPr lang="en-US" altLang="zh-CN" sz="1800" dirty="0">
                <a:solidFill>
                  <a:srgbClr val="000000"/>
                </a:solidFill>
              </a:rPr>
              <a:t>3</a:t>
            </a:r>
            <a:r>
              <a:rPr lang="zh-CN" altLang="en-US" sz="1800" dirty="0">
                <a:solidFill>
                  <a:srgbClr val="000000"/>
                </a:solidFill>
              </a:rPr>
              <a:t>维空间的样本点，生成的代码如下：</a:t>
            </a:r>
            <a:endParaRPr lang="en-US" altLang="zh-CN" sz="1400" dirty="0">
              <a:solidFill>
                <a:srgbClr val="000000"/>
              </a:solidFill>
            </a:endParaRPr>
          </a:p>
        </p:txBody>
      </p:sp>
      <p:sp>
        <p:nvSpPr>
          <p:cNvPr id="2" name="矩形 1"/>
          <p:cNvSpPr/>
          <p:nvPr/>
        </p:nvSpPr>
        <p:spPr>
          <a:xfrm>
            <a:off x="900147" y="1953325"/>
            <a:ext cx="7592943" cy="1169551"/>
          </a:xfrm>
          <a:prstGeom prst="rect">
            <a:avLst/>
          </a:prstGeom>
        </p:spPr>
        <p:txBody>
          <a:bodyPr wrap="square">
            <a:spAutoFit/>
          </a:bodyPr>
          <a:lstStyle/>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mu_vec1 = </a:t>
            </a:r>
            <a:r>
              <a:rPr lang="en-US" altLang="zh-CN" sz="1100" kern="100" dirty="0" err="1">
                <a:latin typeface="Courier New" panose="02070309020205020404" pitchFamily="49" charset="0"/>
                <a:cs typeface="Times New Roman" panose="02020603050405020304" pitchFamily="18" charset="0"/>
              </a:rPr>
              <a:t>np.array</a:t>
            </a:r>
            <a:r>
              <a:rPr lang="en-US" altLang="zh-CN" sz="1100" kern="100" dirty="0">
                <a:latin typeface="Courier New" panose="02070309020205020404" pitchFamily="49" charset="0"/>
                <a:cs typeface="Times New Roman" panose="02020603050405020304" pitchFamily="18" charset="0"/>
              </a:rPr>
              <a:t>([0,0,0])</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cov_mat1 = </a:t>
            </a:r>
            <a:r>
              <a:rPr lang="en-US" altLang="zh-CN" sz="1100" kern="100" dirty="0" err="1">
                <a:latin typeface="Courier New" panose="02070309020205020404" pitchFamily="49" charset="0"/>
                <a:cs typeface="Times New Roman" panose="02020603050405020304" pitchFamily="18" charset="0"/>
              </a:rPr>
              <a:t>np.array</a:t>
            </a:r>
            <a:r>
              <a:rPr lang="en-US" altLang="zh-CN" sz="1100" kern="100" dirty="0">
                <a:latin typeface="Courier New" panose="02070309020205020404" pitchFamily="49" charset="0"/>
                <a:cs typeface="Times New Roman" panose="02020603050405020304" pitchFamily="18" charset="0"/>
              </a:rPr>
              <a:t>([[1,0,0],[0,1,0],[0,0,1]])</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class1_sample = </a:t>
            </a:r>
            <a:r>
              <a:rPr lang="en-US" altLang="zh-CN" sz="1100" kern="100" dirty="0" err="1">
                <a:latin typeface="Courier New" panose="02070309020205020404" pitchFamily="49" charset="0"/>
                <a:cs typeface="Times New Roman" panose="02020603050405020304" pitchFamily="18" charset="0"/>
              </a:rPr>
              <a:t>np.random.multivariate_normal</a:t>
            </a:r>
            <a:r>
              <a:rPr lang="en-US" altLang="zh-CN" sz="1100" kern="100" dirty="0">
                <a:latin typeface="Courier New" panose="02070309020205020404" pitchFamily="49" charset="0"/>
                <a:cs typeface="Times New Roman" panose="02020603050405020304" pitchFamily="18" charset="0"/>
              </a:rPr>
              <a:t>(mu_vec1, cov_mat1, 20).T</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mu_vec2 = </a:t>
            </a:r>
            <a:r>
              <a:rPr lang="en-US" altLang="zh-CN" sz="1100" kern="100" dirty="0" err="1">
                <a:latin typeface="Courier New" panose="02070309020205020404" pitchFamily="49" charset="0"/>
                <a:cs typeface="Times New Roman" panose="02020603050405020304" pitchFamily="18" charset="0"/>
              </a:rPr>
              <a:t>np.array</a:t>
            </a:r>
            <a:r>
              <a:rPr lang="en-US" altLang="zh-CN" sz="1100" kern="100" dirty="0">
                <a:latin typeface="Courier New" panose="02070309020205020404" pitchFamily="49" charset="0"/>
                <a:cs typeface="Times New Roman" panose="02020603050405020304" pitchFamily="18" charset="0"/>
              </a:rPr>
              <a:t>([1,1,1])</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cov_mat2 = </a:t>
            </a:r>
            <a:r>
              <a:rPr lang="en-US" altLang="zh-CN" sz="1100" kern="100" dirty="0" err="1">
                <a:latin typeface="Courier New" panose="02070309020205020404" pitchFamily="49" charset="0"/>
                <a:cs typeface="Times New Roman" panose="02020603050405020304" pitchFamily="18" charset="0"/>
              </a:rPr>
              <a:t>np.array</a:t>
            </a:r>
            <a:r>
              <a:rPr lang="en-US" altLang="zh-CN" sz="1100" kern="100" dirty="0">
                <a:latin typeface="Courier New" panose="02070309020205020404" pitchFamily="49" charset="0"/>
                <a:cs typeface="Times New Roman" panose="02020603050405020304" pitchFamily="18" charset="0"/>
              </a:rPr>
              <a:t>([[1,0,0],[0,1,0],[0,0,1]])</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class2_sample = </a:t>
            </a:r>
            <a:r>
              <a:rPr lang="en-US" altLang="zh-CN" sz="1100" kern="100" dirty="0" err="1">
                <a:latin typeface="Courier New" panose="02070309020205020404" pitchFamily="49" charset="0"/>
                <a:cs typeface="Times New Roman" panose="02020603050405020304" pitchFamily="18" charset="0"/>
              </a:rPr>
              <a:t>np.random.multivariate_normal</a:t>
            </a:r>
            <a:r>
              <a:rPr lang="en-US" altLang="zh-CN" sz="1100" kern="100" dirty="0">
                <a:latin typeface="Courier New" panose="02070309020205020404" pitchFamily="49" charset="0"/>
                <a:cs typeface="Times New Roman" panose="02020603050405020304" pitchFamily="18" charset="0"/>
              </a:rPr>
              <a:t>(mu_vec2, cov_mat2, 20).T</a:t>
            </a:r>
            <a:endParaRPr lang="zh-CN" altLang="zh-CN" sz="1100" kern="100" dirty="0">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生成的两个类别</a:t>
            </a:r>
            <a:r>
              <a:rPr lang="en-US" altLang="zh-CN" sz="1800" dirty="0">
                <a:solidFill>
                  <a:srgbClr val="000000"/>
                </a:solidFill>
              </a:rPr>
              <a:t>class1_sample</a:t>
            </a:r>
            <a:r>
              <a:rPr lang="zh-CN" altLang="en-US" sz="1800" dirty="0">
                <a:solidFill>
                  <a:srgbClr val="000000"/>
                </a:solidFill>
              </a:rPr>
              <a:t>和</a:t>
            </a:r>
            <a:r>
              <a:rPr lang="en-US" altLang="zh-CN" sz="1800" dirty="0">
                <a:solidFill>
                  <a:srgbClr val="000000"/>
                </a:solidFill>
              </a:rPr>
              <a:t>class2_sample</a:t>
            </a:r>
            <a:r>
              <a:rPr lang="zh-CN" altLang="en-US" sz="1800" dirty="0">
                <a:solidFill>
                  <a:srgbClr val="000000"/>
                </a:solidFill>
              </a:rPr>
              <a:t>的样本数据维度为</a:t>
            </a:r>
            <a:r>
              <a:rPr lang="en-US" altLang="zh-CN" sz="1800" dirty="0">
                <a:solidFill>
                  <a:srgbClr val="000000"/>
                </a:solidFill>
              </a:rPr>
              <a:t>3</a:t>
            </a:r>
            <a:r>
              <a:rPr lang="zh-CN" altLang="en-US" sz="1800" dirty="0">
                <a:solidFill>
                  <a:srgbClr val="000000"/>
                </a:solidFill>
              </a:rPr>
              <a:t>维，即样本数据的特征数量为</a:t>
            </a:r>
            <a:r>
              <a:rPr lang="en-US" altLang="zh-CN" sz="1800" dirty="0">
                <a:solidFill>
                  <a:srgbClr val="000000"/>
                </a:solidFill>
              </a:rPr>
              <a:t>3</a:t>
            </a:r>
            <a:r>
              <a:rPr lang="zh-CN" altLang="en-US" sz="1800" dirty="0">
                <a:solidFill>
                  <a:srgbClr val="000000"/>
                </a:solidFill>
              </a:rPr>
              <a:t>个，将其置于</a:t>
            </a:r>
            <a:r>
              <a:rPr lang="en-US" altLang="zh-CN" sz="1800" dirty="0">
                <a:solidFill>
                  <a:srgbClr val="000000"/>
                </a:solidFill>
              </a:rPr>
              <a:t>3</a:t>
            </a:r>
            <a:r>
              <a:rPr lang="zh-CN" altLang="en-US" sz="1800" dirty="0">
                <a:solidFill>
                  <a:srgbClr val="000000"/>
                </a:solidFill>
              </a:rPr>
              <a:t>维空间中展示</a:t>
            </a:r>
            <a:endParaRPr lang="en-US" altLang="zh-CN" sz="1400" dirty="0">
              <a:solidFill>
                <a:srgbClr val="000000"/>
              </a:solidFill>
            </a:endParaRPr>
          </a:p>
        </p:txBody>
      </p:sp>
      <p:pic>
        <p:nvPicPr>
          <p:cNvPr id="10" name="Picture 414"/>
          <p:cNvPicPr/>
          <p:nvPr/>
        </p:nvPicPr>
        <p:blipFill>
          <a:blip r:embed="rId1"/>
          <a:stretch>
            <a:fillRect/>
          </a:stretch>
        </p:blipFill>
        <p:spPr>
          <a:xfrm>
            <a:off x="3155632" y="1797960"/>
            <a:ext cx="2832735" cy="251841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计算</a:t>
            </a:r>
            <a:r>
              <a:rPr lang="en-US" altLang="zh-CN" sz="1800" dirty="0">
                <a:solidFill>
                  <a:srgbClr val="000000"/>
                </a:solidFill>
              </a:rPr>
              <a:t>40</a:t>
            </a:r>
            <a:r>
              <a:rPr lang="zh-CN" altLang="en-US" sz="1800" dirty="0">
                <a:solidFill>
                  <a:srgbClr val="000000"/>
                </a:solidFill>
              </a:rPr>
              <a:t>个点在</a:t>
            </a:r>
            <a:r>
              <a:rPr lang="en-US" altLang="zh-CN" sz="1800" dirty="0">
                <a:solidFill>
                  <a:srgbClr val="000000"/>
                </a:solidFill>
              </a:rPr>
              <a:t>3</a:t>
            </a:r>
            <a:r>
              <a:rPr lang="zh-CN" altLang="en-US" sz="1800" dirty="0">
                <a:solidFill>
                  <a:srgbClr val="000000"/>
                </a:solidFill>
              </a:rPr>
              <a:t>个维度上的平均向量</a:t>
            </a:r>
            <a:endParaRPr lang="en-US" altLang="zh-CN" sz="1400" dirty="0">
              <a:solidFill>
                <a:srgbClr val="000000"/>
              </a:solidFill>
            </a:endParaRPr>
          </a:p>
        </p:txBody>
      </p:sp>
      <p:pic>
        <p:nvPicPr>
          <p:cNvPr id="13" name="Picture 428"/>
          <p:cNvPicPr/>
          <p:nvPr/>
        </p:nvPicPr>
        <p:blipFill>
          <a:blip r:embed="rId1"/>
          <a:stretch>
            <a:fillRect/>
          </a:stretch>
        </p:blipFill>
        <p:spPr>
          <a:xfrm>
            <a:off x="3074352" y="1733445"/>
            <a:ext cx="2995295" cy="268287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二</a:t>
            </a:r>
            <a:r>
              <a:rPr lang="zh-CN" altLang="en-US" sz="1800" dirty="0">
                <a:solidFill>
                  <a:srgbClr val="000000"/>
                </a:solidFill>
              </a:rPr>
              <a:t>维空间分布</a:t>
            </a:r>
            <a:endParaRPr lang="en-US" altLang="zh-CN" sz="1400" dirty="0">
              <a:solidFill>
                <a:srgbClr val="000000"/>
              </a:solidFill>
            </a:endParaRPr>
          </a:p>
        </p:txBody>
      </p:sp>
      <p:pic>
        <p:nvPicPr>
          <p:cNvPr id="10" name="Picture 426"/>
          <p:cNvPicPr/>
          <p:nvPr/>
        </p:nvPicPr>
        <p:blipFill>
          <a:blip r:embed="rId1"/>
          <a:stretch>
            <a:fillRect/>
          </a:stretch>
        </p:blipFill>
        <p:spPr>
          <a:xfrm>
            <a:off x="2926715" y="1728363"/>
            <a:ext cx="3290570" cy="253111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97510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r>
              <a:rPr kumimoji="0" lang="zh-CN" altLang="en-US" dirty="0"/>
              <a:t>:半导体数据进行降维</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0" name="矩形 3"/>
          <p:cNvSpPr>
            <a:spLocks noChangeArrowheads="1"/>
          </p:cNvSpPr>
          <p:nvPr/>
        </p:nvSpPr>
        <p:spPr bwMode="auto">
          <a:xfrm>
            <a:off x="596900" y="1000471"/>
            <a:ext cx="804545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像集成电路这样的半导体，成本非常</a:t>
            </a:r>
            <a:r>
              <a:rPr lang="zh-CN" altLang="en-US" sz="1800" dirty="0" smtClean="0">
                <a:solidFill>
                  <a:srgbClr val="000000"/>
                </a:solidFill>
              </a:rPr>
              <a:t>昂贵。</a:t>
            </a:r>
            <a:r>
              <a:rPr lang="zh-CN" altLang="en-US" sz="1800" dirty="0"/>
              <a:t>如果能在制造过程中尽早和尽快地检测出是否出现瑕疵，将可能为企业节省大量的成本和</a:t>
            </a:r>
            <a:r>
              <a:rPr lang="zh-CN" altLang="en-US" sz="1800" dirty="0" smtClean="0"/>
              <a:t>时间</a:t>
            </a:r>
            <a:endParaRPr lang="en-US" altLang="zh-CN" sz="1800" dirty="0" smtClean="0"/>
          </a:p>
          <a:p>
            <a:r>
              <a:rPr lang="zh-CN" altLang="en-US" sz="1800" dirty="0"/>
              <a:t>面对大规模和高维度数据集时，显然计算损耗会很大，无疑会非常</a:t>
            </a:r>
            <a:r>
              <a:rPr lang="zh-CN" altLang="en-US" sz="1800" dirty="0" smtClean="0"/>
              <a:t>耗时</a:t>
            </a:r>
            <a:endParaRPr lang="en-US" altLang="zh-CN" sz="1800" dirty="0" smtClean="0"/>
          </a:p>
          <a:p>
            <a:r>
              <a:rPr lang="zh-CN" altLang="en-US" sz="1800" dirty="0"/>
              <a:t>如果利用</a:t>
            </a:r>
            <a:r>
              <a:rPr lang="en-US" altLang="zh-CN" sz="1800" dirty="0"/>
              <a:t>PCA</a:t>
            </a:r>
            <a:r>
              <a:rPr lang="zh-CN" altLang="en-US" sz="1800" dirty="0"/>
              <a:t>等降维技术将高维的数据特征进行降维处理，保留那些最重要的数据特征，舍弃那些可以忽略的特征，将大大加快我们的数据处理速度和计算损耗，为企业节省不小的时间和成本</a:t>
            </a:r>
            <a:endParaRPr sz="1800" dirty="0">
              <a:solidFill>
                <a:srgbClr val="0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97510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r>
              <a:rPr kumimoji="0" lang="zh-CN" altLang="en-US" dirty="0"/>
              <a:t>:半导体数据进行降维</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0" name="矩形 3"/>
          <p:cNvSpPr>
            <a:spLocks noChangeArrowheads="1"/>
          </p:cNvSpPr>
          <p:nvPr/>
        </p:nvSpPr>
        <p:spPr bwMode="auto">
          <a:xfrm>
            <a:off x="596900" y="897859"/>
            <a:ext cx="80454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t>数据缺失值的</a:t>
            </a:r>
            <a:r>
              <a:rPr lang="zh-CN" altLang="en-US" sz="1800" dirty="0" smtClean="0"/>
              <a:t>问题</a:t>
            </a:r>
            <a:endParaRPr lang="en-US" altLang="zh-CN" sz="1800" dirty="0" smtClean="0"/>
          </a:p>
          <a:p>
            <a:pPr lvl="1"/>
            <a:r>
              <a:rPr lang="zh-CN" altLang="en-US" sz="1400" dirty="0"/>
              <a:t>用数据集中该维度所有非</a:t>
            </a:r>
            <a:r>
              <a:rPr lang="en-US" altLang="zh-CN" sz="1400" dirty="0" err="1"/>
              <a:t>NaN</a:t>
            </a:r>
            <a:r>
              <a:rPr lang="zh-CN" altLang="en-US" sz="1400" dirty="0"/>
              <a:t>特征的均值进行替换</a:t>
            </a:r>
            <a:endParaRPr sz="1400" dirty="0">
              <a:solidFill>
                <a:srgbClr val="000000"/>
              </a:solidFill>
            </a:endParaRPr>
          </a:p>
        </p:txBody>
      </p:sp>
      <p:sp>
        <p:nvSpPr>
          <p:cNvPr id="2" name="矩形 1"/>
          <p:cNvSpPr/>
          <p:nvPr/>
        </p:nvSpPr>
        <p:spPr>
          <a:xfrm>
            <a:off x="1240971" y="1559169"/>
            <a:ext cx="4572000" cy="3108543"/>
          </a:xfrm>
          <a:prstGeom prst="rect">
            <a:avLst/>
          </a:prstGeom>
          <a:solidFill>
            <a:schemeClr val="accent1">
              <a:lumMod val="20000"/>
              <a:lumOff val="80000"/>
            </a:schemeClr>
          </a:solidFill>
        </p:spPr>
        <p:txBody>
          <a:bodyPr>
            <a:spAutoFit/>
          </a:bodyPr>
          <a:lstStyle/>
          <a:p>
            <a:r>
              <a:rPr lang="en-US" altLang="zh-CN" sz="1400" dirty="0"/>
              <a:t>#</a:t>
            </a:r>
            <a:r>
              <a:rPr lang="zh-CN" altLang="en-US" sz="1400" dirty="0"/>
              <a:t>缺失值处理函数</a:t>
            </a:r>
            <a:endParaRPr lang="zh-CN" altLang="en-US" sz="1400" dirty="0"/>
          </a:p>
          <a:p>
            <a:r>
              <a:rPr lang="en-US" altLang="zh-CN" sz="1400" dirty="0" err="1"/>
              <a:t>def</a:t>
            </a:r>
            <a:r>
              <a:rPr lang="en-US" altLang="zh-CN" sz="1400" dirty="0"/>
              <a:t> </a:t>
            </a:r>
            <a:r>
              <a:rPr lang="en-US" altLang="zh-CN" sz="1400" dirty="0" err="1"/>
              <a:t>replaceNaNWithMean</a:t>
            </a:r>
            <a:r>
              <a:rPr lang="en-US" altLang="zh-CN" sz="1400" dirty="0"/>
              <a:t>():</a:t>
            </a:r>
            <a:endParaRPr lang="en-US" altLang="zh-CN" sz="1400" dirty="0"/>
          </a:p>
          <a:p>
            <a:r>
              <a:rPr lang="en-US" altLang="zh-CN" sz="1400" dirty="0"/>
              <a:t>    #</a:t>
            </a:r>
            <a:r>
              <a:rPr lang="zh-CN" altLang="en-US" sz="1400" dirty="0"/>
              <a:t>解析数据</a:t>
            </a:r>
            <a:endParaRPr lang="zh-CN" altLang="en-US" sz="1400" dirty="0"/>
          </a:p>
          <a:p>
            <a:r>
              <a:rPr lang="zh-CN" altLang="en-US" sz="1400" dirty="0"/>
              <a:t>    </a:t>
            </a:r>
            <a:r>
              <a:rPr lang="en-US" altLang="zh-CN" sz="1400" dirty="0" err="1"/>
              <a:t>datMat</a:t>
            </a:r>
            <a:r>
              <a:rPr lang="en-US" altLang="zh-CN" sz="1400" dirty="0"/>
              <a:t>=</a:t>
            </a:r>
            <a:r>
              <a:rPr lang="en-US" altLang="zh-CN" sz="1400" dirty="0" err="1"/>
              <a:t>loadDataSet</a:t>
            </a:r>
            <a:r>
              <a:rPr lang="en-US" altLang="zh-CN" sz="1400" dirty="0"/>
              <a:t>('</a:t>
            </a:r>
            <a:r>
              <a:rPr lang="en-US" altLang="zh-CN" sz="1400" dirty="0" err="1"/>
              <a:t>secom.data</a:t>
            </a:r>
            <a:r>
              <a:rPr lang="en-US" altLang="zh-CN" sz="1400" dirty="0"/>
              <a:t>',' ')</a:t>
            </a:r>
            <a:endParaRPr lang="en-US" altLang="zh-CN" sz="1400" dirty="0"/>
          </a:p>
          <a:p>
            <a:r>
              <a:rPr lang="en-US" altLang="zh-CN" sz="1400" dirty="0"/>
              <a:t>   #</a:t>
            </a:r>
            <a:r>
              <a:rPr lang="zh-CN" altLang="en-US" sz="1400" dirty="0"/>
              <a:t>获取特征维度     </a:t>
            </a:r>
            <a:endParaRPr lang="zh-CN" altLang="en-US" sz="1400" dirty="0"/>
          </a:p>
          <a:p>
            <a:r>
              <a:rPr lang="zh-CN" altLang="en-US" sz="1400" dirty="0"/>
              <a:t>    </a:t>
            </a:r>
            <a:r>
              <a:rPr lang="en-US" altLang="zh-CN" sz="1400" dirty="0" err="1"/>
              <a:t>numFeat</a:t>
            </a:r>
            <a:r>
              <a:rPr lang="en-US" altLang="zh-CN" sz="1400" dirty="0"/>
              <a:t>=shape(</a:t>
            </a:r>
            <a:r>
              <a:rPr lang="en-US" altLang="zh-CN" sz="1400" dirty="0" err="1"/>
              <a:t>datMat</a:t>
            </a:r>
            <a:r>
              <a:rPr lang="en-US" altLang="zh-CN" sz="1400" dirty="0"/>
              <a:t>)[1]</a:t>
            </a:r>
            <a:endParaRPr lang="en-US" altLang="zh-CN" sz="1400" dirty="0"/>
          </a:p>
          <a:p>
            <a:r>
              <a:rPr lang="en-US" altLang="zh-CN" sz="1400" dirty="0"/>
              <a:t>    #</a:t>
            </a:r>
            <a:r>
              <a:rPr lang="zh-CN" altLang="en-US" sz="1400" dirty="0"/>
              <a:t>遍历数据集每一个维度</a:t>
            </a:r>
            <a:endParaRPr lang="zh-CN" altLang="en-US" sz="1400" dirty="0"/>
          </a:p>
          <a:p>
            <a:r>
              <a:rPr lang="zh-CN" altLang="en-US" sz="1400" dirty="0"/>
              <a:t>    </a:t>
            </a:r>
            <a:r>
              <a:rPr lang="en-US" altLang="zh-CN" sz="1400" dirty="0"/>
              <a:t>for </a:t>
            </a:r>
            <a:r>
              <a:rPr lang="en-US" altLang="zh-CN" sz="1400" dirty="0" err="1"/>
              <a:t>i</a:t>
            </a:r>
            <a:r>
              <a:rPr lang="en-US" altLang="zh-CN" sz="1400" dirty="0"/>
              <a:t> in range(</a:t>
            </a:r>
            <a:r>
              <a:rPr lang="en-US" altLang="zh-CN" sz="1400" dirty="0" err="1"/>
              <a:t>numFeat</a:t>
            </a:r>
            <a:r>
              <a:rPr lang="en-US" altLang="zh-CN" sz="1400" dirty="0"/>
              <a:t>):</a:t>
            </a:r>
            <a:endParaRPr lang="en-US" altLang="zh-CN" sz="1400" dirty="0"/>
          </a:p>
          <a:p>
            <a:r>
              <a:rPr lang="en-US" altLang="zh-CN" sz="1400" dirty="0"/>
              <a:t>        #</a:t>
            </a:r>
            <a:r>
              <a:rPr lang="zh-CN" altLang="en-US" sz="1400" dirty="0"/>
              <a:t>利用该维度所有非</a:t>
            </a:r>
            <a:r>
              <a:rPr lang="en-US" altLang="zh-CN" sz="1400" dirty="0" err="1"/>
              <a:t>NaN</a:t>
            </a:r>
            <a:r>
              <a:rPr lang="zh-CN" altLang="en-US" sz="1400" dirty="0"/>
              <a:t>特征求取均值</a:t>
            </a:r>
            <a:endParaRPr lang="zh-CN" altLang="en-US" sz="1400" dirty="0"/>
          </a:p>
          <a:p>
            <a:r>
              <a:rPr lang="zh-CN" altLang="en-US" sz="1400" dirty="0"/>
              <a:t>        </a:t>
            </a:r>
            <a:r>
              <a:rPr lang="en-US" altLang="zh-CN" sz="1400" dirty="0" err="1"/>
              <a:t>meanVal</a:t>
            </a:r>
            <a:r>
              <a:rPr lang="en-US" altLang="zh-CN" sz="1400" dirty="0"/>
              <a:t>=mean(</a:t>
            </a:r>
            <a:r>
              <a:rPr lang="en-US" altLang="zh-CN" sz="1400" dirty="0" err="1"/>
              <a:t>datMat</a:t>
            </a:r>
            <a:r>
              <a:rPr lang="en-US" altLang="zh-CN" sz="1400" dirty="0"/>
              <a:t>[nonzero(~</a:t>
            </a:r>
            <a:r>
              <a:rPr lang="en-US" altLang="zh-CN" sz="1400" dirty="0" err="1"/>
              <a:t>isnan</a:t>
            </a:r>
            <a:r>
              <a:rPr lang="en-US" altLang="zh-CN" sz="1400" dirty="0"/>
              <a:t>(</a:t>
            </a:r>
            <a:r>
              <a:rPr lang="en-US" altLang="zh-CN" sz="1400" dirty="0" err="1"/>
              <a:t>datMat</a:t>
            </a:r>
            <a:r>
              <a:rPr lang="en-US" altLang="zh-CN" sz="1400" dirty="0"/>
              <a:t>[:,</a:t>
            </a:r>
            <a:r>
              <a:rPr lang="en-US" altLang="zh-CN" sz="1400" dirty="0" err="1"/>
              <a:t>i</a:t>
            </a:r>
            <a:r>
              <a:rPr lang="en-US" altLang="zh-CN" sz="1400" dirty="0"/>
              <a:t>].A))[0],</a:t>
            </a:r>
            <a:r>
              <a:rPr lang="en-US" altLang="zh-CN" sz="1400" dirty="0" err="1"/>
              <a:t>i</a:t>
            </a:r>
            <a:r>
              <a:rPr lang="en-US" altLang="zh-CN" sz="1400" dirty="0"/>
              <a:t>])</a:t>
            </a:r>
            <a:endParaRPr lang="en-US" altLang="zh-CN" sz="1400" dirty="0"/>
          </a:p>
          <a:p>
            <a:r>
              <a:rPr lang="en-US" altLang="zh-CN" sz="1400" dirty="0"/>
              <a:t>        #</a:t>
            </a:r>
            <a:r>
              <a:rPr lang="zh-CN" altLang="en-US" sz="1400" dirty="0"/>
              <a:t>将该维度中所有</a:t>
            </a:r>
            <a:r>
              <a:rPr lang="en-US" altLang="zh-CN" sz="1400" dirty="0" err="1"/>
              <a:t>NaN</a:t>
            </a:r>
            <a:r>
              <a:rPr lang="zh-CN" altLang="en-US" sz="1400" dirty="0"/>
              <a:t>特征全部用均值替换</a:t>
            </a:r>
            <a:endParaRPr lang="zh-CN" altLang="en-US" sz="1400" dirty="0"/>
          </a:p>
          <a:p>
            <a:r>
              <a:rPr lang="zh-CN" altLang="en-US" sz="1400" dirty="0"/>
              <a:t>        </a:t>
            </a:r>
            <a:r>
              <a:rPr lang="en-US" altLang="zh-CN" sz="1400" dirty="0" err="1"/>
              <a:t>datMat</a:t>
            </a:r>
            <a:r>
              <a:rPr lang="en-US" altLang="zh-CN" sz="1400" dirty="0"/>
              <a:t>[nonzero(</a:t>
            </a:r>
            <a:r>
              <a:rPr lang="en-US" altLang="zh-CN" sz="1400" dirty="0" err="1"/>
              <a:t>isnan</a:t>
            </a:r>
            <a:r>
              <a:rPr lang="en-US" altLang="zh-CN" sz="1400" dirty="0"/>
              <a:t>(</a:t>
            </a:r>
            <a:r>
              <a:rPr lang="en-US" altLang="zh-CN" sz="1400" dirty="0" err="1"/>
              <a:t>datMat</a:t>
            </a:r>
            <a:r>
              <a:rPr lang="en-US" altLang="zh-CN" sz="1400" dirty="0"/>
              <a:t>[:,</a:t>
            </a:r>
            <a:r>
              <a:rPr lang="en-US" altLang="zh-CN" sz="1400" dirty="0" err="1"/>
              <a:t>i</a:t>
            </a:r>
            <a:r>
              <a:rPr lang="en-US" altLang="zh-CN" sz="1400" dirty="0"/>
              <a:t>].A))[0],</a:t>
            </a:r>
            <a:r>
              <a:rPr lang="en-US" altLang="zh-CN" sz="1400" dirty="0" err="1"/>
              <a:t>i</a:t>
            </a:r>
            <a:r>
              <a:rPr lang="en-US" altLang="zh-CN" sz="1400" dirty="0"/>
              <a:t>]=</a:t>
            </a:r>
            <a:r>
              <a:rPr lang="en-US" altLang="zh-CN" sz="1400" dirty="0" err="1"/>
              <a:t>meanVal</a:t>
            </a:r>
            <a:endParaRPr lang="en-US" altLang="zh-CN" sz="1400" dirty="0"/>
          </a:p>
          <a:p>
            <a:r>
              <a:rPr lang="en-US" altLang="zh-CN" sz="1400" dirty="0"/>
              <a:t>return </a:t>
            </a:r>
            <a:r>
              <a:rPr lang="en-US" altLang="zh-CN" sz="1400" dirty="0" err="1"/>
              <a:t>datMat</a:t>
            </a:r>
            <a:endParaRPr lang="zh-CN" altLang="en-US" sz="1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97510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r>
              <a:rPr kumimoji="0" lang="zh-CN" altLang="en-US" dirty="0"/>
              <a:t>:半导体数据进行降维</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0" name="矩形 3"/>
          <p:cNvSpPr>
            <a:spLocks noChangeArrowheads="1"/>
          </p:cNvSpPr>
          <p:nvPr/>
        </p:nvSpPr>
        <p:spPr bwMode="auto">
          <a:xfrm>
            <a:off x="596900" y="897859"/>
            <a:ext cx="8045450" cy="8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t>PCA</a:t>
            </a:r>
            <a:r>
              <a:rPr lang="zh-CN" altLang="en-US" sz="1800" dirty="0" smtClean="0"/>
              <a:t>降维</a:t>
            </a:r>
            <a:endParaRPr lang="en-US" altLang="zh-CN" sz="1800" dirty="0" smtClean="0"/>
          </a:p>
          <a:p>
            <a:pPr lvl="1"/>
            <a:r>
              <a:rPr lang="en-US" altLang="zh-CN" sz="1400" dirty="0"/>
              <a:t>PCA</a:t>
            </a:r>
            <a:r>
              <a:rPr lang="zh-CN" altLang="en-US" sz="1400" dirty="0"/>
              <a:t>函数可以给出数据所包含的信息量，然后通过定量的计算数据中所包含的信息决定出保留特征的比例</a:t>
            </a:r>
            <a:endParaRPr sz="1400" dirty="0">
              <a:solidFill>
                <a:srgbClr val="000000"/>
              </a:solidFill>
            </a:endParaRPr>
          </a:p>
        </p:txBody>
      </p:sp>
      <p:sp>
        <p:nvSpPr>
          <p:cNvPr id="2" name="矩形 1"/>
          <p:cNvSpPr/>
          <p:nvPr/>
        </p:nvSpPr>
        <p:spPr>
          <a:xfrm>
            <a:off x="1240971" y="2031442"/>
            <a:ext cx="4572000" cy="1169551"/>
          </a:xfrm>
          <a:prstGeom prst="rect">
            <a:avLst/>
          </a:prstGeom>
          <a:solidFill>
            <a:schemeClr val="accent1">
              <a:lumMod val="20000"/>
              <a:lumOff val="80000"/>
            </a:schemeClr>
          </a:solidFill>
        </p:spPr>
        <p:txBody>
          <a:bodyPr>
            <a:spAutoFit/>
          </a:bodyPr>
          <a:lstStyle/>
          <a:p>
            <a:r>
              <a:rPr lang="en-US" altLang="zh-CN" sz="1400" dirty="0" err="1"/>
              <a:t>dataMat</a:t>
            </a:r>
            <a:r>
              <a:rPr lang="en-US" altLang="zh-CN" sz="1400" dirty="0"/>
              <a:t>=</a:t>
            </a:r>
            <a:r>
              <a:rPr lang="en-US" altLang="zh-CN" sz="1400" dirty="0" err="1"/>
              <a:t>pca.replaceNanWithMean</a:t>
            </a:r>
            <a:r>
              <a:rPr lang="en-US" altLang="zh-CN" sz="1400" dirty="0"/>
              <a:t>() </a:t>
            </a:r>
            <a:r>
              <a:rPr lang="en-US" altLang="zh-CN" sz="1400" dirty="0" err="1"/>
              <a:t>meanVals</a:t>
            </a:r>
            <a:r>
              <a:rPr lang="en-US" altLang="zh-CN" sz="1400" dirty="0"/>
              <a:t>=mean(</a:t>
            </a:r>
            <a:r>
              <a:rPr lang="en-US" altLang="zh-CN" sz="1400" dirty="0" err="1"/>
              <a:t>dataMat,axis</a:t>
            </a:r>
            <a:r>
              <a:rPr lang="en-US" altLang="zh-CN" sz="1400" dirty="0"/>
              <a:t>=0) </a:t>
            </a:r>
            <a:endParaRPr lang="en-US" altLang="zh-CN" sz="1400" dirty="0" smtClean="0"/>
          </a:p>
          <a:p>
            <a:r>
              <a:rPr lang="en-US" altLang="zh-CN" sz="1400" dirty="0" err="1" smtClean="0"/>
              <a:t>meanRemoved</a:t>
            </a:r>
            <a:r>
              <a:rPr lang="en-US" altLang="zh-CN" sz="1400" dirty="0" smtClean="0"/>
              <a:t>=</a:t>
            </a:r>
            <a:r>
              <a:rPr lang="en-US" altLang="zh-CN" sz="1400" dirty="0" err="1" smtClean="0"/>
              <a:t>dataMat-meanVals</a:t>
            </a:r>
            <a:r>
              <a:rPr lang="en-US" altLang="zh-CN" sz="1400" dirty="0" smtClean="0"/>
              <a:t> </a:t>
            </a:r>
            <a:r>
              <a:rPr lang="en-US" altLang="zh-CN" sz="1400" dirty="0" err="1"/>
              <a:t>conMat</a:t>
            </a:r>
            <a:r>
              <a:rPr lang="en-US" altLang="zh-CN" sz="1400" dirty="0"/>
              <a:t>=</a:t>
            </a:r>
            <a:r>
              <a:rPr lang="en-US" altLang="zh-CN" sz="1400" dirty="0" err="1"/>
              <a:t>cov</a:t>
            </a:r>
            <a:r>
              <a:rPr lang="en-US" altLang="zh-CN" sz="1400" dirty="0"/>
              <a:t>(</a:t>
            </a:r>
            <a:r>
              <a:rPr lang="en-US" altLang="zh-CN" sz="1400" dirty="0" err="1"/>
              <a:t>meanRemoved,rowvar</a:t>
            </a:r>
            <a:r>
              <a:rPr lang="en-US" altLang="zh-CN" sz="1400" dirty="0"/>
              <a:t>=0) </a:t>
            </a:r>
            <a:r>
              <a:rPr lang="en-US" altLang="zh-CN" sz="1400" dirty="0" err="1"/>
              <a:t>eigVals,eigVects</a:t>
            </a:r>
            <a:r>
              <a:rPr lang="en-US" altLang="zh-CN" sz="1400" dirty="0"/>
              <a:t>=</a:t>
            </a:r>
            <a:r>
              <a:rPr lang="en-US" altLang="zh-CN" sz="1400" dirty="0" err="1"/>
              <a:t>linalg.eig</a:t>
            </a:r>
            <a:r>
              <a:rPr lang="en-US" altLang="zh-CN" sz="1400" dirty="0"/>
              <a:t>(mat(</a:t>
            </a:r>
            <a:r>
              <a:rPr lang="en-US" altLang="zh-CN" sz="1400" dirty="0" err="1"/>
              <a:t>covMat</a:t>
            </a:r>
            <a:r>
              <a:rPr lang="en-US" altLang="zh-CN" sz="1400" dirty="0"/>
              <a:t>))</a:t>
            </a:r>
            <a:endParaRPr lang="zh-CN" altLang="en-US" sz="1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97510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r>
              <a:rPr kumimoji="0" lang="zh-CN" altLang="en-US" dirty="0"/>
              <a:t>:半导体数据进行降维</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0" name="矩形 3"/>
          <p:cNvSpPr>
            <a:spLocks noChangeArrowheads="1"/>
          </p:cNvSpPr>
          <p:nvPr/>
        </p:nvSpPr>
        <p:spPr bwMode="auto">
          <a:xfrm>
            <a:off x="596900" y="897859"/>
            <a:ext cx="8045450" cy="13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t>PCA</a:t>
            </a:r>
            <a:r>
              <a:rPr lang="zh-CN" altLang="en-US" sz="1800" dirty="0" smtClean="0"/>
              <a:t>降维</a:t>
            </a:r>
            <a:endParaRPr lang="en-US" altLang="zh-CN" sz="1800" dirty="0" smtClean="0"/>
          </a:p>
          <a:p>
            <a:pPr lvl="1"/>
            <a:r>
              <a:rPr lang="zh-CN" altLang="en-US" sz="1400" dirty="0"/>
              <a:t>（</a:t>
            </a:r>
            <a:r>
              <a:rPr lang="en-US" altLang="zh-CN" sz="1400" dirty="0"/>
              <a:t>1</a:t>
            </a:r>
            <a:r>
              <a:rPr lang="zh-CN" altLang="en-US" sz="1400" dirty="0"/>
              <a:t>）里面有很多值都是</a:t>
            </a:r>
            <a:r>
              <a:rPr lang="en-US" altLang="zh-CN" sz="1400" dirty="0"/>
              <a:t>0</a:t>
            </a:r>
            <a:r>
              <a:rPr lang="zh-CN" altLang="en-US" sz="1400" dirty="0"/>
              <a:t>，这意味着这些特征都是其他特征的副本，都可以通过其他特征来表示，其本身没有提供额外的信息。</a:t>
            </a:r>
            <a:endParaRPr lang="zh-CN" altLang="en-US" sz="1400" dirty="0"/>
          </a:p>
          <a:p>
            <a:pPr lvl="1"/>
            <a:r>
              <a:rPr lang="zh-CN" altLang="en-US" sz="1400" dirty="0"/>
              <a:t>（</a:t>
            </a:r>
            <a:r>
              <a:rPr lang="en-US" altLang="zh-CN" sz="1400" dirty="0"/>
              <a:t>2</a:t>
            </a:r>
            <a:r>
              <a:rPr lang="zh-CN" altLang="en-US" sz="1400" dirty="0"/>
              <a:t>）可以看到最前面的</a:t>
            </a:r>
            <a:r>
              <a:rPr lang="en-US" altLang="zh-CN" sz="1400" dirty="0"/>
              <a:t>15</a:t>
            </a:r>
            <a:r>
              <a:rPr lang="zh-CN" altLang="en-US" sz="1400" dirty="0"/>
              <a:t>个特征值得数量级都大于</a:t>
            </a:r>
            <a:r>
              <a:rPr lang="en-US" altLang="zh-CN" sz="1400" dirty="0"/>
              <a:t>105</a:t>
            </a:r>
            <a:r>
              <a:rPr lang="zh-CN" altLang="en-US" sz="1400" dirty="0"/>
              <a:t>，而后面的特征值都变得非常小。这表明，所有特征中只有部分特征是重要特征。</a:t>
            </a:r>
            <a:endParaRPr sz="1400" dirty="0">
              <a:solidFill>
                <a:srgbClr val="000000"/>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6453" y="1919235"/>
            <a:ext cx="3495897" cy="2721638"/>
          </a:xfrm>
          <a:prstGeom prst="rect">
            <a:avLst/>
          </a:prstGeom>
        </p:spPr>
      </p:pic>
      <p:sp>
        <p:nvSpPr>
          <p:cNvPr id="4" name="矩形 3"/>
          <p:cNvSpPr/>
          <p:nvPr/>
        </p:nvSpPr>
        <p:spPr>
          <a:xfrm>
            <a:off x="405981" y="2495224"/>
            <a:ext cx="4572000" cy="1569660"/>
          </a:xfrm>
          <a:prstGeom prst="rect">
            <a:avLst/>
          </a:prstGeom>
        </p:spPr>
        <p:txBody>
          <a:bodyPr>
            <a:spAutoFit/>
          </a:bodyPr>
          <a:lstStyle/>
          <a:p>
            <a:r>
              <a:rPr lang="zh-CN" altLang="en-US" sz="1600" dirty="0"/>
              <a:t>数据的绝大部分方差都包含在前面的几个主成分中，舍弃后面的主成分并不会损失太多的信息。如果只保留前面几个最重要的主成分，那么在保留了绝大部分信息的基础上，可以将数据集特征压缩到一个非常低的程度，显然大大提高了计算效率</a:t>
            </a:r>
            <a:endParaRPr lang="zh-CN" alt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438996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好钢用在刀刃上：降维学习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5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毛主席《矛盾论》：主要矛盾和次要矛盾（凡事抓主要矛盾）</a:t>
            </a:r>
            <a:endParaRPr lang="zh-CN" altLang="en-US" sz="1800" dirty="0" smtClean="0">
              <a:solidFill>
                <a:srgbClr val="000000"/>
              </a:solidFill>
            </a:endParaRPr>
          </a:p>
          <a:p>
            <a:r>
              <a:rPr lang="zh-CN" altLang="en-US" sz="1800" dirty="0" smtClean="0">
                <a:solidFill>
                  <a:srgbClr val="000000"/>
                </a:solidFill>
              </a:rPr>
              <a:t>降维学习</a:t>
            </a:r>
            <a:endParaRPr lang="zh-CN" altLang="en-US" sz="1800" dirty="0" smtClean="0">
              <a:solidFill>
                <a:srgbClr val="000000"/>
              </a:solidFill>
            </a:endParaRPr>
          </a:p>
          <a:p>
            <a:pPr lvl="1"/>
            <a:r>
              <a:rPr lang="zh-CN" altLang="en-US" sz="1575" dirty="0" smtClean="0">
                <a:solidFill>
                  <a:srgbClr val="000000"/>
                </a:solidFill>
              </a:rPr>
              <a:t>对举足轻重的属性要足够重视</a:t>
            </a:r>
            <a:endParaRPr lang="zh-CN" altLang="en-US" sz="1575" dirty="0" smtClean="0">
              <a:solidFill>
                <a:srgbClr val="000000"/>
              </a:solidFill>
            </a:endParaRPr>
          </a:p>
          <a:p>
            <a:pPr lvl="1"/>
            <a:r>
              <a:rPr lang="zh-CN" altLang="en-US" sz="1575" dirty="0" smtClean="0">
                <a:solidFill>
                  <a:srgbClr val="000000"/>
                </a:solidFill>
              </a:rPr>
              <a:t>无关紧要的属性可以忽略不计</a:t>
            </a:r>
            <a:br>
              <a:rPr lang="en-US" altLang="zh-CN" sz="1575" dirty="0" smtClean="0">
                <a:solidFill>
                  <a:srgbClr val="000000"/>
                </a:solidFill>
              </a:rPr>
            </a:br>
            <a:endParaRPr lang="en-US" altLang="zh-CN" sz="1575" dirty="0" smtClean="0">
              <a:solidFill>
                <a:srgbClr val="00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97510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r>
              <a:rPr kumimoji="0" lang="zh-CN" altLang="en-US" dirty="0"/>
              <a:t>:半导体数据进行降维</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0" name="矩形 3"/>
          <p:cNvSpPr>
            <a:spLocks noChangeArrowheads="1"/>
          </p:cNvSpPr>
          <p:nvPr/>
        </p:nvSpPr>
        <p:spPr bwMode="auto">
          <a:xfrm>
            <a:off x="596900" y="897859"/>
            <a:ext cx="8045450"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t>PCA</a:t>
            </a:r>
            <a:r>
              <a:rPr lang="zh-CN" altLang="en-US" sz="1800" dirty="0" smtClean="0"/>
              <a:t>降维</a:t>
            </a:r>
            <a:endParaRPr lang="en-US" altLang="zh-CN" sz="1800" dirty="0" smtClean="0"/>
          </a:p>
          <a:p>
            <a:pPr lvl="1"/>
            <a:r>
              <a:rPr lang="zh-CN" altLang="en-US" sz="1400" dirty="0"/>
              <a:t>前六个主成分覆盖了数据</a:t>
            </a:r>
            <a:r>
              <a:rPr lang="en-US" altLang="zh-CN" sz="1400" dirty="0"/>
              <a:t>96.8%</a:t>
            </a:r>
            <a:r>
              <a:rPr lang="zh-CN" altLang="en-US" sz="1400" dirty="0"/>
              <a:t>的方差，前二十个主成分覆盖了</a:t>
            </a:r>
            <a:r>
              <a:rPr lang="en-US" altLang="zh-CN" sz="1400" dirty="0"/>
              <a:t>99.3%</a:t>
            </a:r>
            <a:r>
              <a:rPr lang="zh-CN" altLang="en-US" sz="1400" dirty="0"/>
              <a:t>的方差。这表明，通过特征值分析，我们可以确定出需要保留的主成分及其个数，在数据集整体信息（总方差）损失很小的情况下</a:t>
            </a:r>
            <a:r>
              <a:rPr lang="zh-CN" altLang="en-US" sz="1400" dirty="0" smtClean="0"/>
              <a:t>，可以</a:t>
            </a:r>
            <a:r>
              <a:rPr lang="zh-CN" altLang="en-US" sz="1400" dirty="0"/>
              <a:t>实现数据的大幅度降维。</a:t>
            </a:r>
            <a:endParaRPr lang="zh-CN" altLang="en-US" sz="1400" dirty="0"/>
          </a:p>
          <a:p>
            <a:pPr lvl="1"/>
            <a:r>
              <a:rPr lang="zh-CN" altLang="en-US" sz="1400" dirty="0" smtClean="0"/>
              <a:t>通过</a:t>
            </a:r>
            <a:r>
              <a:rPr lang="zh-CN" altLang="en-US" sz="1400" dirty="0"/>
              <a:t>特征值分析知道了需要保留的主成分个数，那么我们就可以通过</a:t>
            </a:r>
            <a:r>
              <a:rPr lang="en-US" altLang="zh-CN" sz="1400" dirty="0" err="1"/>
              <a:t>pca</a:t>
            </a:r>
            <a:r>
              <a:rPr lang="zh-CN" altLang="en-US" sz="1400" dirty="0"/>
              <a:t>函数，设定合适的</a:t>
            </a:r>
            <a:r>
              <a:rPr lang="en-US" altLang="zh-CN" sz="1400" dirty="0"/>
              <a:t>N</a:t>
            </a:r>
            <a:r>
              <a:rPr lang="zh-CN" altLang="en-US" sz="1400" dirty="0"/>
              <a:t>值，使得函数最终将数据特征降低到最佳的维度。</a:t>
            </a:r>
            <a:endParaRPr sz="1400" dirty="0">
              <a:solidFill>
                <a:srgbClr val="000000"/>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7621" y="2547465"/>
            <a:ext cx="5181600" cy="16764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457799"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r>
              <a:rPr kumimoji="0" lang="zh-CN" altLang="en-US" dirty="0" smtClean="0"/>
              <a:t>:总结</a:t>
            </a:r>
            <a:endParaRPr kumimoji="0" lang="en-US" altLang="zh-CN"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0" name="矩形 3"/>
          <p:cNvSpPr>
            <a:spLocks noChangeArrowheads="1"/>
          </p:cNvSpPr>
          <p:nvPr/>
        </p:nvSpPr>
        <p:spPr bwMode="auto">
          <a:xfrm>
            <a:off x="596900" y="897859"/>
            <a:ext cx="804545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t>降</a:t>
            </a:r>
            <a:r>
              <a:rPr lang="zh-CN" altLang="en-US" sz="1800" dirty="0"/>
              <a:t>维是一种数据集预处理技术，往往在数据应用在其他算法之前使用，它可以去除掉数据的一些冗余信息和噪声，使数据变得更加简单高效，提高其他机器学习任务的计算效率。</a:t>
            </a:r>
            <a:endParaRPr lang="zh-CN" altLang="en-US" sz="1800" dirty="0"/>
          </a:p>
          <a:p>
            <a:r>
              <a:rPr lang="en-US" altLang="zh-CN" sz="1800" dirty="0" err="1" smtClean="0"/>
              <a:t>pca</a:t>
            </a:r>
            <a:r>
              <a:rPr lang="zh-CN" altLang="en-US" sz="1800" dirty="0"/>
              <a:t>可以从数据中识别主要特征，通过将数据坐标轴旋转到数据角度上那些最重要的方向（方差最大）；然后通过特征值分析，确定出需要保留的主成分个数，舍弃其他主成分，从而实现数据的降维。</a:t>
            </a:r>
            <a:endParaRPr sz="1400" dirty="0">
              <a:solidFill>
                <a:srgbClr val="00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特征人脸方法: 动机</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dirty="0" err="1">
                <a:solidFill>
                  <a:srgbClr val="000000"/>
                </a:solidFill>
              </a:rPr>
              <a:t>特征人脸方法是一种应用主成份分析来实现人脸图像降维的方法，其本质是用一种称为“特征人脸</a:t>
            </a:r>
            <a:r>
              <a:rPr sz="1800" dirty="0">
                <a:solidFill>
                  <a:srgbClr val="000000"/>
                </a:solidFill>
              </a:rPr>
              <a:t>(</a:t>
            </a:r>
            <a:r>
              <a:rPr sz="1800" dirty="0" err="1">
                <a:solidFill>
                  <a:srgbClr val="000000"/>
                </a:solidFill>
              </a:rPr>
              <a:t>eigenface</a:t>
            </a:r>
            <a:r>
              <a:rPr sz="1800" dirty="0">
                <a:solidFill>
                  <a:srgbClr val="000000"/>
                </a:solidFill>
              </a:rPr>
              <a:t>)”</a:t>
            </a:r>
            <a:r>
              <a:rPr sz="1800" dirty="0" err="1">
                <a:solidFill>
                  <a:srgbClr val="000000"/>
                </a:solidFill>
              </a:rPr>
              <a:t>的特征向量按照线性组合形式来表达每一张原始人脸图像，进而实现人脸识别</a:t>
            </a:r>
            <a:r>
              <a:rPr sz="1800" dirty="0">
                <a:solidFill>
                  <a:srgbClr val="000000"/>
                </a:solidFill>
              </a:rPr>
              <a:t>。</a:t>
            </a:r>
            <a:endParaRPr sz="1800" dirty="0">
              <a:solidFill>
                <a:srgbClr val="000000"/>
              </a:solidFill>
            </a:endParaRPr>
          </a:p>
          <a:p>
            <a:r>
              <a:rPr sz="1800" dirty="0" err="1">
                <a:solidFill>
                  <a:srgbClr val="000000"/>
                </a:solidFill>
              </a:rPr>
              <a:t>由此可见，这一方法的关键之处在于如何得到特征人脸</a:t>
            </a:r>
            <a:r>
              <a:rPr sz="1800" dirty="0">
                <a:solidFill>
                  <a:srgbClr val="000000"/>
                </a:solidFill>
              </a:rPr>
              <a:t>。</a:t>
            </a:r>
            <a:endParaRPr sz="1800" dirty="0">
              <a:solidFill>
                <a:srgbClr val="000000"/>
              </a:solidFill>
            </a:endParaRPr>
          </a:p>
        </p:txBody>
      </p:sp>
      <p:sp>
        <p:nvSpPr>
          <p:cNvPr id="2" name="椭圆形标注 1"/>
          <p:cNvSpPr/>
          <p:nvPr/>
        </p:nvSpPr>
        <p:spPr>
          <a:xfrm>
            <a:off x="3408680" y="2782570"/>
            <a:ext cx="2893695" cy="1250950"/>
          </a:xfrm>
          <a:prstGeom prst="wedgeEllipseCallout">
            <a:avLst>
              <a:gd name="adj1" fmla="val -21014"/>
              <a:gd name="adj2" fmla="val -93656"/>
            </a:avLst>
          </a:prstGeom>
        </p:spPr>
        <p:style>
          <a:lnRef idx="1">
            <a:schemeClr val="accent1"/>
          </a:lnRef>
          <a:fillRef idx="3">
            <a:schemeClr val="accent1"/>
          </a:fillRef>
          <a:effectRef idx="2">
            <a:schemeClr val="accent1"/>
          </a:effectRef>
          <a:fontRef idx="minor">
            <a:schemeClr val="lt1"/>
          </a:fontRef>
        </p:style>
        <p:txBody>
          <a:bodyPr/>
          <a:lstStyle/>
          <a:p>
            <a:r>
              <a:rPr lang="zh-CN" altLang="en-US"/>
              <a:t>用（特征）人脸表</a:t>
            </a:r>
            <a:endParaRPr lang="zh-CN" altLang="en-US"/>
          </a:p>
          <a:p>
            <a:r>
              <a:rPr lang="zh-CN" altLang="en-US"/>
              <a:t>示人脸，而非用像</a:t>
            </a:r>
            <a:endParaRPr lang="zh-CN" altLang="en-US"/>
          </a:p>
          <a:p>
            <a:r>
              <a:rPr lang="zh-CN" altLang="en-US"/>
              <a:t>素点表示人脸</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特征人脸方法: 算法描述</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461645" y="3522056"/>
            <a:ext cx="8045450" cy="70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将每幅人脸图像转换成列向量</a:t>
            </a:r>
            <a:endParaRPr sz="1800">
              <a:solidFill>
                <a:srgbClr val="000000"/>
              </a:solidFill>
            </a:endParaRPr>
          </a:p>
          <a:p>
            <a:r>
              <a:rPr sz="1800">
                <a:solidFill>
                  <a:srgbClr val="000000"/>
                </a:solidFill>
              </a:rPr>
              <a:t>如将一幅32 × 32的人脸图像转成1024 × 1的列向量</a:t>
            </a:r>
            <a:endParaRPr sz="1800">
              <a:solidFill>
                <a:srgbClr val="000000"/>
              </a:solidFill>
            </a:endParaRPr>
          </a:p>
        </p:txBody>
      </p:sp>
      <p:graphicFrame>
        <p:nvGraphicFramePr>
          <p:cNvPr id="3" name="对象 2"/>
          <p:cNvGraphicFramePr/>
          <p:nvPr/>
        </p:nvGraphicFramePr>
        <p:xfrm>
          <a:off x="642620" y="1000760"/>
          <a:ext cx="7588250" cy="2425065"/>
        </p:xfrm>
        <a:graphic>
          <a:graphicData uri="http://schemas.openxmlformats.org/presentationml/2006/ole">
            <mc:AlternateContent xmlns:mc="http://schemas.openxmlformats.org/markup-compatibility/2006">
              <mc:Choice xmlns:v="urn:schemas-microsoft-com:vml" Requires="v">
                <p:oleObj spid="_x0000_s12291" name="" r:id="rId1" imgW="7581900" imgH="2423160" progId="Paint.Picture">
                  <p:embed/>
                </p:oleObj>
              </mc:Choice>
              <mc:Fallback>
                <p:oleObj name="" r:id="rId1" imgW="7581900" imgH="2423160" progId="Paint.Picture">
                  <p:embed/>
                  <p:pic>
                    <p:nvPicPr>
                      <p:cNvPr id="0" name="图片 3"/>
                      <p:cNvPicPr/>
                      <p:nvPr/>
                    </p:nvPicPr>
                    <p:blipFill>
                      <a:blip r:embed="rId2"/>
                      <a:stretch>
                        <a:fillRect/>
                      </a:stretch>
                    </p:blipFill>
                    <p:spPr>
                      <a:xfrm>
                        <a:off x="642620" y="1000760"/>
                        <a:ext cx="7588250" cy="24250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特征人脸方法: 算法描述</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graphicFrame>
        <p:nvGraphicFramePr>
          <p:cNvPr id="2" name="对象 1"/>
          <p:cNvGraphicFramePr/>
          <p:nvPr/>
        </p:nvGraphicFramePr>
        <p:xfrm>
          <a:off x="596900" y="1574800"/>
          <a:ext cx="7342505" cy="2784475"/>
        </p:xfrm>
        <a:graphic>
          <a:graphicData uri="http://schemas.openxmlformats.org/presentationml/2006/ole">
            <mc:AlternateContent xmlns:mc="http://schemas.openxmlformats.org/markup-compatibility/2006">
              <mc:Choice xmlns:v="urn:schemas-microsoft-com:vml" Requires="v">
                <p:oleObj spid="_x0000_s13317" name="" r:id="rId1" imgW="8351520" imgH="3558540" progId="Paint.Picture">
                  <p:embed/>
                </p:oleObj>
              </mc:Choice>
              <mc:Fallback>
                <p:oleObj name="" r:id="rId1" imgW="8351520" imgH="3558540" progId="Paint.Picture">
                  <p:embed/>
                  <p:pic>
                    <p:nvPicPr>
                      <p:cNvPr id="0" name="图片 2"/>
                      <p:cNvPicPr/>
                      <p:nvPr/>
                    </p:nvPicPr>
                    <p:blipFill>
                      <a:blip r:embed="rId2"/>
                      <a:stretch>
                        <a:fillRect/>
                      </a:stretch>
                    </p:blipFill>
                    <p:spPr>
                      <a:xfrm>
                        <a:off x="596900" y="1574800"/>
                        <a:ext cx="7342505" cy="2784475"/>
                      </a:xfrm>
                      <a:prstGeom prst="rect">
                        <a:avLst/>
                      </a:prstGeom>
                    </p:spPr>
                  </p:pic>
                </p:oleObj>
              </mc:Fallback>
            </mc:AlternateContent>
          </a:graphicData>
        </a:graphic>
      </p:graphicFrame>
      <p:graphicFrame>
        <p:nvGraphicFramePr>
          <p:cNvPr id="4" name="对象 3"/>
          <p:cNvGraphicFramePr/>
          <p:nvPr/>
        </p:nvGraphicFramePr>
        <p:xfrm>
          <a:off x="608330" y="1048385"/>
          <a:ext cx="3530600" cy="343535"/>
        </p:xfrm>
        <a:graphic>
          <a:graphicData uri="http://schemas.openxmlformats.org/presentationml/2006/ole">
            <mc:AlternateContent xmlns:mc="http://schemas.openxmlformats.org/markup-compatibility/2006">
              <mc:Choice xmlns:v="urn:schemas-microsoft-com:vml" Requires="v">
                <p:oleObj spid="_x0000_s13318" name="" r:id="rId3" imgW="3528060" imgH="342900" progId="Paint.Picture">
                  <p:embed/>
                </p:oleObj>
              </mc:Choice>
              <mc:Fallback>
                <p:oleObj name="" r:id="rId3" imgW="3528060" imgH="342900" progId="Paint.Picture">
                  <p:embed/>
                  <p:pic>
                    <p:nvPicPr>
                      <p:cNvPr id="0" name="图片 4"/>
                      <p:cNvPicPr/>
                      <p:nvPr/>
                    </p:nvPicPr>
                    <p:blipFill>
                      <a:blip r:embed="rId4"/>
                      <a:stretch>
                        <a:fillRect/>
                      </a:stretch>
                    </p:blipFill>
                    <p:spPr>
                      <a:xfrm>
                        <a:off x="608330" y="1048385"/>
                        <a:ext cx="3530600" cy="3435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特征人脸方法: 算法描述</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每个人脸特征向量</a:t>
            </a:r>
            <a:r>
              <a:rPr lang="en-US" sz="1800">
                <a:solidFill>
                  <a:srgbClr val="000000"/>
                </a:solidFill>
              </a:rPr>
              <a:t>wi</a:t>
            </a:r>
            <a:r>
              <a:rPr sz="1800">
                <a:solidFill>
                  <a:srgbClr val="000000"/>
                </a:solidFill>
              </a:rPr>
              <a:t>与原始人脸数据</a:t>
            </a:r>
            <a:r>
              <a:rPr lang="en-US" sz="1800">
                <a:solidFill>
                  <a:srgbClr val="000000"/>
                </a:solidFill>
              </a:rPr>
              <a:t>xi</a:t>
            </a:r>
            <a:r>
              <a:rPr sz="1800">
                <a:solidFill>
                  <a:srgbClr val="000000"/>
                </a:solidFill>
              </a:rPr>
              <a:t>的维数是一样的，均为1024。</a:t>
            </a:r>
            <a:endParaRPr sz="1800">
              <a:solidFill>
                <a:srgbClr val="000000"/>
              </a:solidFill>
            </a:endParaRPr>
          </a:p>
          <a:p>
            <a:r>
              <a:rPr sz="1800">
                <a:solidFill>
                  <a:srgbClr val="000000"/>
                </a:solidFill>
              </a:rPr>
              <a:t>可将每个特征向量还原为32 × 32的人脸图像，称之为特征人脸，因此可得到</a:t>
            </a:r>
            <a:r>
              <a:rPr lang="en-US" sz="1800">
                <a:solidFill>
                  <a:srgbClr val="000000"/>
                </a:solidFill>
              </a:rPr>
              <a:t>l</a:t>
            </a:r>
            <a:r>
              <a:rPr sz="1800">
                <a:solidFill>
                  <a:srgbClr val="000000"/>
                </a:solidFill>
              </a:rPr>
              <a:t>个特征人脸</a:t>
            </a:r>
            <a:endParaRPr sz="1800">
              <a:solidFill>
                <a:srgbClr val="000000"/>
              </a:solidFill>
            </a:endParaRPr>
          </a:p>
        </p:txBody>
      </p:sp>
      <p:graphicFrame>
        <p:nvGraphicFramePr>
          <p:cNvPr id="2" name="对象 1"/>
          <p:cNvGraphicFramePr/>
          <p:nvPr/>
        </p:nvGraphicFramePr>
        <p:xfrm>
          <a:off x="1625600" y="2118360"/>
          <a:ext cx="4655185" cy="2459990"/>
        </p:xfrm>
        <a:graphic>
          <a:graphicData uri="http://schemas.openxmlformats.org/presentationml/2006/ole">
            <mc:AlternateContent xmlns:mc="http://schemas.openxmlformats.org/markup-compatibility/2006">
              <mc:Choice xmlns:v="urn:schemas-microsoft-com:vml" Requires="v">
                <p:oleObj spid="_x0000_s14339" name="" r:id="rId1" imgW="4968240" imgH="2849880" progId="Paint.Picture">
                  <p:embed/>
                </p:oleObj>
              </mc:Choice>
              <mc:Fallback>
                <p:oleObj name="" r:id="rId1" imgW="4968240" imgH="2849880" progId="Paint.Picture">
                  <p:embed/>
                  <p:pic>
                    <p:nvPicPr>
                      <p:cNvPr id="0" name="图片 2"/>
                      <p:cNvPicPr/>
                      <p:nvPr/>
                    </p:nvPicPr>
                    <p:blipFill>
                      <a:blip r:embed="rId2"/>
                      <a:stretch>
                        <a:fillRect/>
                      </a:stretch>
                    </p:blipFill>
                    <p:spPr>
                      <a:xfrm>
                        <a:off x="1625600" y="2118360"/>
                        <a:ext cx="4655185" cy="24599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基于特征人脸的降维</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70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将每幅人脸分别与每个特征人脸做矩阵乘法，得到一个相关系数</a:t>
            </a:r>
            <a:endParaRPr sz="1800">
              <a:solidFill>
                <a:srgbClr val="000000"/>
              </a:solidFill>
            </a:endParaRPr>
          </a:p>
          <a:p>
            <a:r>
              <a:rPr sz="1800">
                <a:solidFill>
                  <a:srgbClr val="000000"/>
                </a:solidFill>
              </a:rPr>
              <a:t>每幅人脸得到</a:t>
            </a:r>
            <a:r>
              <a:rPr lang="en-US" sz="1800">
                <a:solidFill>
                  <a:srgbClr val="000000"/>
                </a:solidFill>
              </a:rPr>
              <a:t>l</a:t>
            </a:r>
            <a:r>
              <a:rPr sz="1800">
                <a:solidFill>
                  <a:srgbClr val="000000"/>
                </a:solidFill>
              </a:rPr>
              <a:t>个相关系数⇒每幅人脸从1024维约减到</a:t>
            </a:r>
            <a:r>
              <a:rPr lang="en-US" sz="1800">
                <a:solidFill>
                  <a:srgbClr val="000000"/>
                </a:solidFill>
              </a:rPr>
              <a:t>l</a:t>
            </a:r>
            <a:r>
              <a:rPr sz="1800">
                <a:solidFill>
                  <a:srgbClr val="000000"/>
                </a:solidFill>
              </a:rPr>
              <a:t>维</a:t>
            </a:r>
            <a:endParaRPr sz="1800">
              <a:solidFill>
                <a:srgbClr val="000000"/>
              </a:solidFill>
            </a:endParaRPr>
          </a:p>
        </p:txBody>
      </p:sp>
      <p:graphicFrame>
        <p:nvGraphicFramePr>
          <p:cNvPr id="2" name="对象 1"/>
          <p:cNvGraphicFramePr/>
          <p:nvPr/>
        </p:nvGraphicFramePr>
        <p:xfrm>
          <a:off x="751205" y="1858645"/>
          <a:ext cx="6543040" cy="2249805"/>
        </p:xfrm>
        <a:graphic>
          <a:graphicData uri="http://schemas.openxmlformats.org/presentationml/2006/ole">
            <mc:AlternateContent xmlns:mc="http://schemas.openxmlformats.org/markup-compatibility/2006">
              <mc:Choice xmlns:v="urn:schemas-microsoft-com:vml" Requires="v">
                <p:oleObj spid="_x0000_s15363" name="" r:id="rId1" imgW="6537960" imgH="2247900" progId="Paint.Picture">
                  <p:embed/>
                </p:oleObj>
              </mc:Choice>
              <mc:Fallback>
                <p:oleObj name="" r:id="rId1" imgW="6537960" imgH="2247900" progId="Paint.Picture">
                  <p:embed/>
                  <p:pic>
                    <p:nvPicPr>
                      <p:cNvPr id="0" name="图片 2"/>
                      <p:cNvPicPr/>
                      <p:nvPr/>
                    </p:nvPicPr>
                    <p:blipFill>
                      <a:blip r:embed="rId2"/>
                      <a:stretch>
                        <a:fillRect/>
                      </a:stretch>
                    </p:blipFill>
                    <p:spPr>
                      <a:xfrm>
                        <a:off x="751205" y="1858645"/>
                        <a:ext cx="6543040" cy="224980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281178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基于特征人脸的降维</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19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由于每幅人脸是所有特征人脸的线性组合，因此就实现人脸从“像素点表达”到“特征人脸表达”的转变。每幅人脸从1024维约减到</a:t>
            </a:r>
            <a:r>
              <a:rPr lang="en-US" sz="1800">
                <a:solidFill>
                  <a:srgbClr val="000000"/>
                </a:solidFill>
              </a:rPr>
              <a:t>l</a:t>
            </a:r>
            <a:r>
              <a:rPr sz="1800">
                <a:solidFill>
                  <a:srgbClr val="000000"/>
                </a:solidFill>
              </a:rPr>
              <a:t>维</a:t>
            </a:r>
            <a:endParaRPr sz="1800">
              <a:solidFill>
                <a:srgbClr val="000000"/>
              </a:solidFill>
            </a:endParaRPr>
          </a:p>
          <a:p>
            <a:endParaRPr sz="1800">
              <a:solidFill>
                <a:srgbClr val="000000"/>
              </a:solidFill>
            </a:endParaRPr>
          </a:p>
          <a:p>
            <a:endParaRPr sz="1800">
              <a:solidFill>
                <a:srgbClr val="000000"/>
              </a:solidFill>
            </a:endParaRPr>
          </a:p>
          <a:p>
            <a:endParaRPr sz="1800">
              <a:solidFill>
                <a:srgbClr val="000000"/>
              </a:solidFill>
            </a:endParaRPr>
          </a:p>
          <a:p>
            <a:endParaRPr sz="1800">
              <a:solidFill>
                <a:srgbClr val="000000"/>
              </a:solidFill>
            </a:endParaRPr>
          </a:p>
          <a:p>
            <a:r>
              <a:rPr sz="1800">
                <a:solidFill>
                  <a:srgbClr val="000000"/>
                </a:solidFill>
              </a:rPr>
              <a:t>使用</a:t>
            </a:r>
            <a:r>
              <a:rPr lang="en-US" sz="1800">
                <a:solidFill>
                  <a:srgbClr val="000000"/>
                </a:solidFill>
              </a:rPr>
              <a:t>l</a:t>
            </a:r>
            <a:r>
              <a:rPr sz="1800">
                <a:solidFill>
                  <a:srgbClr val="000000"/>
                </a:solidFill>
              </a:rPr>
              <a:t>个特征人脸的线性组合来表达原始人脸数据</a:t>
            </a:r>
            <a:r>
              <a:rPr lang="en-US" sz="1800">
                <a:solidFill>
                  <a:srgbClr val="000000"/>
                </a:solidFill>
              </a:rPr>
              <a:t>xi</a:t>
            </a:r>
            <a:endParaRPr lang="en-US" sz="1800">
              <a:solidFill>
                <a:srgbClr val="000000"/>
              </a:solidFill>
            </a:endParaRPr>
          </a:p>
          <a:p>
            <a:r>
              <a:rPr lang="en-US" sz="1800">
                <a:solidFill>
                  <a:srgbClr val="000000"/>
                </a:solidFill>
              </a:rPr>
              <a:t>在后续人脸识别分类中，就使用这l个系数来表示原始人脸图像。即计算两张人脸是否相似，不是去计算两个32 × 32矩阵是否相似，而是计算两个人脸所对应的l个系数是否相似</a:t>
            </a:r>
            <a:endParaRPr lang="en-US" sz="1800">
              <a:solidFill>
                <a:srgbClr val="000000"/>
              </a:solidFill>
            </a:endParaRPr>
          </a:p>
        </p:txBody>
      </p:sp>
      <p:graphicFrame>
        <p:nvGraphicFramePr>
          <p:cNvPr id="2" name="对象 1"/>
          <p:cNvGraphicFramePr/>
          <p:nvPr/>
        </p:nvGraphicFramePr>
        <p:xfrm>
          <a:off x="886460" y="1651000"/>
          <a:ext cx="5193665" cy="1220470"/>
        </p:xfrm>
        <a:graphic>
          <a:graphicData uri="http://schemas.openxmlformats.org/presentationml/2006/ole">
            <mc:AlternateContent xmlns:mc="http://schemas.openxmlformats.org/markup-compatibility/2006">
              <mc:Choice xmlns:v="urn:schemas-microsoft-com:vml" Requires="v">
                <p:oleObj spid="_x0000_s16389" name="" r:id="rId1" imgW="5189220" imgH="1219200" progId="Paint.Picture">
                  <p:embed/>
                </p:oleObj>
              </mc:Choice>
              <mc:Fallback>
                <p:oleObj name="" r:id="rId1" imgW="5189220" imgH="1219200" progId="Paint.Picture">
                  <p:embed/>
                  <p:pic>
                    <p:nvPicPr>
                      <p:cNvPr id="0" name="图片 2"/>
                      <p:cNvPicPr/>
                      <p:nvPr/>
                    </p:nvPicPr>
                    <p:blipFill>
                      <a:blip r:embed="rId2"/>
                      <a:stretch>
                        <a:fillRect/>
                      </a:stretch>
                    </p:blipFill>
                    <p:spPr>
                      <a:xfrm>
                        <a:off x="886460" y="1651000"/>
                        <a:ext cx="5193665" cy="1220470"/>
                      </a:xfrm>
                      <a:prstGeom prst="rect">
                        <a:avLst/>
                      </a:prstGeom>
                    </p:spPr>
                  </p:pic>
                </p:oleObj>
              </mc:Fallback>
            </mc:AlternateContent>
          </a:graphicData>
        </a:graphic>
      </p:graphicFrame>
      <p:graphicFrame>
        <p:nvGraphicFramePr>
          <p:cNvPr id="4" name="对象 3"/>
          <p:cNvGraphicFramePr/>
          <p:nvPr/>
        </p:nvGraphicFramePr>
        <p:xfrm>
          <a:off x="6319520" y="1691640"/>
          <a:ext cx="2472055" cy="1537970"/>
        </p:xfrm>
        <a:graphic>
          <a:graphicData uri="http://schemas.openxmlformats.org/presentationml/2006/ole">
            <mc:AlternateContent xmlns:mc="http://schemas.openxmlformats.org/markup-compatibility/2006">
              <mc:Choice xmlns:v="urn:schemas-microsoft-com:vml" Requires="v">
                <p:oleObj spid="_x0000_s16390" name="" r:id="rId3" imgW="2895600" imgH="1577340" progId="Paint.Picture">
                  <p:embed/>
                </p:oleObj>
              </mc:Choice>
              <mc:Fallback>
                <p:oleObj name="" r:id="rId3" imgW="2895600" imgH="1577340" progId="Paint.Picture">
                  <p:embed/>
                  <p:pic>
                    <p:nvPicPr>
                      <p:cNvPr id="0" name="图片 4"/>
                      <p:cNvPicPr/>
                      <p:nvPr/>
                    </p:nvPicPr>
                    <p:blipFill>
                      <a:blip r:embed="rId4"/>
                      <a:stretch>
                        <a:fillRect/>
                      </a:stretch>
                    </p:blipFill>
                    <p:spPr>
                      <a:xfrm>
                        <a:off x="6319520" y="1691640"/>
                        <a:ext cx="2472055" cy="15379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621855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人脸表达的方法对比：聚类、主成份分析、非负矩阵分解</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graphicFrame>
        <p:nvGraphicFramePr>
          <p:cNvPr id="3" name="对象 2"/>
          <p:cNvGraphicFramePr/>
          <p:nvPr/>
        </p:nvGraphicFramePr>
        <p:xfrm>
          <a:off x="596900" y="974725"/>
          <a:ext cx="3446780" cy="2112645"/>
        </p:xfrm>
        <a:graphic>
          <a:graphicData uri="http://schemas.openxmlformats.org/presentationml/2006/ole">
            <mc:AlternateContent xmlns:mc="http://schemas.openxmlformats.org/markup-compatibility/2006">
              <mc:Choice xmlns:v="urn:schemas-microsoft-com:vml" Requires="v">
                <p:oleObj spid="_x0000_s5" name="" r:id="rId1" imgW="3444240" imgH="2110740" progId="Paint.Picture">
                  <p:embed/>
                </p:oleObj>
              </mc:Choice>
              <mc:Fallback>
                <p:oleObj name="" r:id="rId1" imgW="3444240" imgH="2110740" progId="Paint.Picture">
                  <p:embed/>
                  <p:pic>
                    <p:nvPicPr>
                      <p:cNvPr id="0" name="图片 4"/>
                      <p:cNvPicPr/>
                      <p:nvPr/>
                    </p:nvPicPr>
                    <p:blipFill>
                      <a:blip r:embed="rId2"/>
                      <a:stretch>
                        <a:fillRect/>
                      </a:stretch>
                    </p:blipFill>
                    <p:spPr>
                      <a:xfrm>
                        <a:off x="596900" y="974725"/>
                        <a:ext cx="3446780" cy="2112645"/>
                      </a:xfrm>
                      <a:prstGeom prst="rect">
                        <a:avLst/>
                      </a:prstGeom>
                    </p:spPr>
                  </p:pic>
                </p:oleObj>
              </mc:Fallback>
            </mc:AlternateContent>
          </a:graphicData>
        </a:graphic>
      </p:graphicFrame>
      <p:graphicFrame>
        <p:nvGraphicFramePr>
          <p:cNvPr id="6" name="对象 5"/>
          <p:cNvGraphicFramePr/>
          <p:nvPr/>
        </p:nvGraphicFramePr>
        <p:xfrm>
          <a:off x="3942715" y="974725"/>
          <a:ext cx="5017770" cy="1913890"/>
        </p:xfrm>
        <a:graphic>
          <a:graphicData uri="http://schemas.openxmlformats.org/presentationml/2006/ole">
            <mc:AlternateContent xmlns:mc="http://schemas.openxmlformats.org/markup-compatibility/2006">
              <mc:Choice xmlns:v="urn:schemas-microsoft-com:vml" Requires="v">
                <p:oleObj spid="_x0000_s7" name="" r:id="rId3" imgW="5013960" imgH="1912620" progId="Paint.Picture">
                  <p:embed/>
                </p:oleObj>
              </mc:Choice>
              <mc:Fallback>
                <p:oleObj name="" r:id="rId3" imgW="5013960" imgH="1912620" progId="Paint.Picture">
                  <p:embed/>
                  <p:pic>
                    <p:nvPicPr>
                      <p:cNvPr id="0" name="图片 6"/>
                      <p:cNvPicPr/>
                      <p:nvPr/>
                    </p:nvPicPr>
                    <p:blipFill>
                      <a:blip r:embed="rId4"/>
                      <a:stretch>
                        <a:fillRect/>
                      </a:stretch>
                    </p:blipFill>
                    <p:spPr>
                      <a:xfrm>
                        <a:off x="3942715" y="974725"/>
                        <a:ext cx="5017770" cy="1913890"/>
                      </a:xfrm>
                      <a:prstGeom prst="rect">
                        <a:avLst/>
                      </a:prstGeom>
                    </p:spPr>
                  </p:pic>
                </p:oleObj>
              </mc:Fallback>
            </mc:AlternateContent>
          </a:graphicData>
        </a:graphic>
      </p:graphicFrame>
      <p:graphicFrame>
        <p:nvGraphicFramePr>
          <p:cNvPr id="10" name="对象 9"/>
          <p:cNvGraphicFramePr/>
          <p:nvPr/>
        </p:nvGraphicFramePr>
        <p:xfrm>
          <a:off x="563880" y="2819400"/>
          <a:ext cx="8078470" cy="1878965"/>
        </p:xfrm>
        <a:graphic>
          <a:graphicData uri="http://schemas.openxmlformats.org/presentationml/2006/ole">
            <mc:AlternateContent xmlns:mc="http://schemas.openxmlformats.org/markup-compatibility/2006">
              <mc:Choice xmlns:v="urn:schemas-microsoft-com:vml" Requires="v">
                <p:oleObj spid="_x0000_s13" name="" r:id="rId5" imgW="8991600" imgH="2019300" progId="Paint.Picture">
                  <p:embed/>
                </p:oleObj>
              </mc:Choice>
              <mc:Fallback>
                <p:oleObj name="" r:id="rId5" imgW="8991600" imgH="2019300" progId="Paint.Picture">
                  <p:embed/>
                  <p:pic>
                    <p:nvPicPr>
                      <p:cNvPr id="0" name="图片 12"/>
                      <p:cNvPicPr/>
                      <p:nvPr/>
                    </p:nvPicPr>
                    <p:blipFill>
                      <a:blip r:embed="rId6"/>
                      <a:stretch>
                        <a:fillRect/>
                      </a:stretch>
                    </p:blipFill>
                    <p:spPr>
                      <a:xfrm>
                        <a:off x="563880" y="2819400"/>
                        <a:ext cx="8078470" cy="187896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66331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人脸表达后的分析与处理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graphicFrame>
        <p:nvGraphicFramePr>
          <p:cNvPr id="2" name="对象 1"/>
          <p:cNvGraphicFramePr/>
          <p:nvPr/>
        </p:nvGraphicFramePr>
        <p:xfrm>
          <a:off x="156210" y="916940"/>
          <a:ext cx="8830945" cy="3309620"/>
        </p:xfrm>
        <a:graphic>
          <a:graphicData uri="http://schemas.openxmlformats.org/presentationml/2006/ole">
            <mc:AlternateContent xmlns:mc="http://schemas.openxmlformats.org/markup-compatibility/2006">
              <mc:Choice xmlns:v="urn:schemas-microsoft-com:vml" Requires="v">
                <p:oleObj spid="_x0000_s3" name="" r:id="rId1" imgW="8823960" imgH="3307080" progId="Paint.Picture">
                  <p:embed/>
                </p:oleObj>
              </mc:Choice>
              <mc:Fallback>
                <p:oleObj name="" r:id="rId1" imgW="8823960" imgH="3307080" progId="Paint.Picture">
                  <p:embed/>
                  <p:pic>
                    <p:nvPicPr>
                      <p:cNvPr id="0" name="图片 2"/>
                      <p:cNvPicPr/>
                      <p:nvPr/>
                    </p:nvPicPr>
                    <p:blipFill>
                      <a:blip r:embed="rId2"/>
                      <a:stretch>
                        <a:fillRect/>
                      </a:stretch>
                    </p:blipFill>
                    <p:spPr>
                      <a:xfrm>
                        <a:off x="156210" y="916940"/>
                        <a:ext cx="8830945" cy="33096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主成分分析是一种特征降维方法。人类在认知过程中会主动“化繁为简”</a:t>
            </a:r>
            <a:endParaRPr sz="1800">
              <a:solidFill>
                <a:srgbClr val="000000"/>
              </a:solidFill>
            </a:endParaRPr>
          </a:p>
          <a:p>
            <a:r>
              <a:rPr sz="1800">
                <a:solidFill>
                  <a:srgbClr val="000000"/>
                </a:solidFill>
              </a:rPr>
              <a:t>奥卡姆剃刀定律（Occam’s Razor）：“如无必要，勿增实体”，即“简单有效原理”</a:t>
            </a:r>
            <a:endParaRPr sz="1800">
              <a:solidFill>
                <a:srgbClr val="00000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438996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基于</a:t>
            </a:r>
            <a:r>
              <a:rPr kumimoji="0" lang="zh-CN" altLang="en-US" dirty="0" smtClean="0"/>
              <a:t>支持向量机和主成分分析的人脸识别</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1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主成分分析（</a:t>
            </a:r>
            <a:r>
              <a:rPr lang="en-US" altLang="zh-CN" sz="1800" dirty="0">
                <a:solidFill>
                  <a:srgbClr val="000000"/>
                </a:solidFill>
              </a:rPr>
              <a:t>Principal Component </a:t>
            </a:r>
            <a:r>
              <a:rPr lang="en-US" altLang="zh-CN" sz="1800" dirty="0" smtClean="0">
                <a:solidFill>
                  <a:srgbClr val="000000"/>
                </a:solidFill>
              </a:rPr>
              <a:t>Analysis , PCA</a:t>
            </a:r>
            <a:r>
              <a:rPr lang="zh-CN" altLang="en-US" sz="1800" dirty="0">
                <a:solidFill>
                  <a:srgbClr val="000000"/>
                </a:solidFill>
              </a:rPr>
              <a:t>）是一种降维方法，可以从多种特征中解析出主要的影响因素，使用较少的特征数量表示整体</a:t>
            </a:r>
            <a:r>
              <a:rPr lang="zh-CN" altLang="en-US" sz="1800" dirty="0" smtClean="0">
                <a:solidFill>
                  <a:srgbClr val="000000"/>
                </a:solidFill>
              </a:rPr>
              <a:t>。</a:t>
            </a:r>
            <a:r>
              <a:rPr lang="en-US" altLang="zh-CN" sz="1800" dirty="0" smtClean="0">
                <a:solidFill>
                  <a:srgbClr val="000000"/>
                </a:solidFill>
              </a:rPr>
              <a:t>PCA</a:t>
            </a:r>
            <a:r>
              <a:rPr lang="zh-CN" altLang="en-US" sz="1800" dirty="0" smtClean="0">
                <a:solidFill>
                  <a:srgbClr val="000000"/>
                </a:solidFill>
              </a:rPr>
              <a:t>的目标就是找到方差大的维度作为特征。本案例可以被划分为六个步骤：</a:t>
            </a:r>
            <a:endParaRPr lang="en-US" altLang="zh-CN" sz="1800" dirty="0" smtClean="0">
              <a:solidFill>
                <a:srgbClr val="000000"/>
              </a:solidFill>
            </a:endParaRPr>
          </a:p>
          <a:p>
            <a:endParaRPr lang="en-US" altLang="zh-CN" sz="1400" dirty="0" smtClean="0">
              <a:solidFill>
                <a:srgbClr val="000000"/>
              </a:solidFill>
            </a:endParaRPr>
          </a:p>
          <a:p>
            <a:pPr lvl="1"/>
            <a:r>
              <a:rPr lang="zh-CN" altLang="en-US" sz="1400" dirty="0" smtClean="0">
                <a:solidFill>
                  <a:srgbClr val="000000"/>
                </a:solidFill>
              </a:rPr>
              <a:t>获</a:t>
            </a:r>
            <a:r>
              <a:rPr lang="zh-CN" altLang="en-US" sz="1400" dirty="0">
                <a:solidFill>
                  <a:srgbClr val="000000"/>
                </a:solidFill>
              </a:rPr>
              <a:t>取数</a:t>
            </a:r>
            <a:r>
              <a:rPr lang="zh-CN" altLang="en-US" sz="1400" dirty="0" smtClean="0">
                <a:solidFill>
                  <a:srgbClr val="000000"/>
                </a:solidFill>
              </a:rPr>
              <a:t>据集</a:t>
            </a:r>
            <a:endParaRPr lang="en-US" altLang="zh-CN" sz="1400" dirty="0" smtClean="0">
              <a:solidFill>
                <a:srgbClr val="000000"/>
              </a:solidFill>
            </a:endParaRPr>
          </a:p>
          <a:p>
            <a:pPr lvl="1"/>
            <a:r>
              <a:rPr lang="zh-CN" altLang="en-US" sz="1400" dirty="0" smtClean="0">
                <a:solidFill>
                  <a:srgbClr val="000000"/>
                </a:solidFill>
              </a:rPr>
              <a:t>将图片转化为可处理的</a:t>
            </a:r>
            <a:r>
              <a:rPr lang="en-US" altLang="zh-CN" sz="1400" dirty="0" smtClean="0">
                <a:solidFill>
                  <a:srgbClr val="000000"/>
                </a:solidFill>
              </a:rPr>
              <a:t>n</a:t>
            </a:r>
            <a:r>
              <a:rPr lang="zh-CN" altLang="en-US" sz="1400" dirty="0" smtClean="0">
                <a:solidFill>
                  <a:srgbClr val="000000"/>
                </a:solidFill>
              </a:rPr>
              <a:t>维向量</a:t>
            </a:r>
            <a:endParaRPr lang="en-US" altLang="zh-CN" sz="1400" dirty="0" smtClean="0">
              <a:solidFill>
                <a:srgbClr val="000000"/>
              </a:solidFill>
            </a:endParaRPr>
          </a:p>
          <a:p>
            <a:pPr lvl="1"/>
            <a:r>
              <a:rPr lang="zh-CN" altLang="en-US" sz="1400" dirty="0">
                <a:solidFill>
                  <a:srgbClr val="000000"/>
                </a:solidFill>
              </a:rPr>
              <a:t>分割数据</a:t>
            </a:r>
            <a:r>
              <a:rPr lang="zh-CN" altLang="en-US" sz="1400" dirty="0" smtClean="0">
                <a:solidFill>
                  <a:srgbClr val="000000"/>
                </a:solidFill>
              </a:rPr>
              <a:t>集</a:t>
            </a:r>
            <a:endParaRPr lang="en-US" altLang="zh-CN" sz="1400" dirty="0" smtClean="0">
              <a:solidFill>
                <a:srgbClr val="000000"/>
              </a:solidFill>
            </a:endParaRPr>
          </a:p>
          <a:p>
            <a:pPr lvl="1"/>
            <a:r>
              <a:rPr lang="en-US" altLang="zh-CN" sz="1400" dirty="0" smtClean="0">
                <a:solidFill>
                  <a:srgbClr val="FF0000"/>
                </a:solidFill>
              </a:rPr>
              <a:t>PCA</a:t>
            </a:r>
            <a:r>
              <a:rPr lang="zh-CN" altLang="en-US" sz="1400" dirty="0" smtClean="0">
                <a:solidFill>
                  <a:srgbClr val="FF0000"/>
                </a:solidFill>
              </a:rPr>
              <a:t>主成分分析</a:t>
            </a:r>
            <a:r>
              <a:rPr lang="zh-CN" altLang="en-US" sz="1400" dirty="0" smtClean="0">
                <a:solidFill>
                  <a:srgbClr val="000000"/>
                </a:solidFill>
              </a:rPr>
              <a:t>，降维处理</a:t>
            </a:r>
            <a:endParaRPr lang="en-US" altLang="zh-CN" sz="1400" dirty="0" smtClean="0">
              <a:solidFill>
                <a:srgbClr val="000000"/>
              </a:solidFill>
            </a:endParaRPr>
          </a:p>
          <a:p>
            <a:pPr lvl="1"/>
            <a:r>
              <a:rPr lang="zh-CN" altLang="en-US" sz="1400" dirty="0">
                <a:solidFill>
                  <a:srgbClr val="FF0000"/>
                </a:solidFill>
              </a:rPr>
              <a:t>支持向量</a:t>
            </a:r>
            <a:r>
              <a:rPr lang="zh-CN" altLang="en-US" sz="1400" dirty="0" smtClean="0">
                <a:solidFill>
                  <a:srgbClr val="FF0000"/>
                </a:solidFill>
              </a:rPr>
              <a:t>机分类</a:t>
            </a:r>
            <a:endParaRPr lang="en-US" altLang="zh-CN" sz="1400" dirty="0" smtClean="0">
              <a:solidFill>
                <a:srgbClr val="000000"/>
              </a:solidFill>
            </a:endParaRPr>
          </a:p>
          <a:p>
            <a:pPr lvl="1"/>
            <a:r>
              <a:rPr lang="zh-CN" altLang="en-US" sz="1400" dirty="0">
                <a:solidFill>
                  <a:srgbClr val="000000"/>
                </a:solidFill>
              </a:rPr>
              <a:t>查</a:t>
            </a:r>
            <a:r>
              <a:rPr lang="zh-CN" altLang="en-US" sz="1400" dirty="0" smtClean="0">
                <a:solidFill>
                  <a:srgbClr val="000000"/>
                </a:solidFill>
              </a:rPr>
              <a:t>看训练后的分类结果</a:t>
            </a:r>
            <a:br>
              <a:rPr lang="en-US" altLang="zh-CN" sz="1800" dirty="0" smtClean="0">
                <a:solidFill>
                  <a:srgbClr val="000000"/>
                </a:solidFill>
              </a:rPr>
            </a:br>
            <a:endParaRPr lang="en-US" altLang="zh-CN" sz="1800" dirty="0" smtClean="0">
              <a:solidFill>
                <a:srgbClr val="00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142663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获取数据集</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308099"/>
            <a:ext cx="4618567"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r>
              <a:rPr lang="zh-CN" altLang="en-US" sz="1800" dirty="0" smtClean="0">
                <a:solidFill>
                  <a:srgbClr val="000000"/>
                </a:solidFill>
              </a:rPr>
              <a:t>数</a:t>
            </a:r>
            <a:r>
              <a:rPr lang="zh-CN" altLang="en-US" sz="1800" dirty="0">
                <a:solidFill>
                  <a:srgbClr val="000000"/>
                </a:solidFill>
              </a:rPr>
              <a:t>据集来自于英国剑桥大学的</a:t>
            </a:r>
            <a:r>
              <a:rPr lang="en-US" altLang="zh-CN" sz="1800" dirty="0">
                <a:solidFill>
                  <a:srgbClr val="000000"/>
                </a:solidFill>
              </a:rPr>
              <a:t>AT&amp;T</a:t>
            </a:r>
            <a:r>
              <a:rPr lang="zh-CN" altLang="en-US" sz="1800" dirty="0">
                <a:solidFill>
                  <a:srgbClr val="000000"/>
                </a:solidFill>
              </a:rPr>
              <a:t>人脸</a:t>
            </a:r>
            <a:r>
              <a:rPr lang="zh-CN" altLang="en-US" sz="1800" dirty="0" smtClean="0">
                <a:solidFill>
                  <a:srgbClr val="000000"/>
                </a:solidFill>
              </a:rPr>
              <a:t>数据</a:t>
            </a:r>
            <a:r>
              <a:rPr lang="zh-CN" altLang="en-US" sz="1800" dirty="0">
                <a:solidFill>
                  <a:srgbClr val="000000"/>
                </a:solidFill>
              </a:rPr>
              <a:t>集，此数据集共有</a:t>
            </a:r>
            <a:r>
              <a:rPr lang="en-US" altLang="zh-CN" sz="1800" dirty="0">
                <a:solidFill>
                  <a:srgbClr val="000000"/>
                </a:solidFill>
              </a:rPr>
              <a:t>40×10=400</a:t>
            </a:r>
            <a:r>
              <a:rPr lang="zh-CN" altLang="en-US" sz="1800" dirty="0">
                <a:solidFill>
                  <a:srgbClr val="000000"/>
                </a:solidFill>
              </a:rPr>
              <a:t>张图片，图片大小为</a:t>
            </a:r>
            <a:r>
              <a:rPr lang="en-US" altLang="zh-CN" sz="1800" dirty="0">
                <a:solidFill>
                  <a:srgbClr val="000000"/>
                </a:solidFill>
              </a:rPr>
              <a:t>112x92</a:t>
            </a:r>
            <a:r>
              <a:rPr lang="zh-CN" altLang="en-US" sz="1800" dirty="0">
                <a:solidFill>
                  <a:srgbClr val="000000"/>
                </a:solidFill>
              </a:rPr>
              <a:t>，已经经过灰度处理</a:t>
            </a:r>
            <a:r>
              <a:rPr lang="zh-CN" altLang="en-US" sz="1800" dirty="0" smtClean="0">
                <a:solidFill>
                  <a:srgbClr val="000000"/>
                </a:solidFill>
              </a:rPr>
              <a:t>。一共被划分为</a:t>
            </a:r>
            <a:r>
              <a:rPr lang="en-US" altLang="zh-CN" sz="1800" dirty="0" smtClean="0">
                <a:solidFill>
                  <a:srgbClr val="000000"/>
                </a:solidFill>
              </a:rPr>
              <a:t>40</a:t>
            </a:r>
            <a:r>
              <a:rPr lang="zh-CN" altLang="en-US" sz="1800" dirty="0" smtClean="0">
                <a:solidFill>
                  <a:srgbClr val="000000"/>
                </a:solidFill>
              </a:rPr>
              <a:t>个类，每类中包含的是同一个人的</a:t>
            </a:r>
            <a:r>
              <a:rPr lang="en-US" altLang="zh-CN" sz="1800" dirty="0" smtClean="0">
                <a:solidFill>
                  <a:srgbClr val="000000"/>
                </a:solidFill>
              </a:rPr>
              <a:t>10</a:t>
            </a:r>
            <a:r>
              <a:rPr lang="zh-CN" altLang="en-US" sz="1800" dirty="0" smtClean="0">
                <a:solidFill>
                  <a:srgbClr val="000000"/>
                </a:solidFill>
              </a:rPr>
              <a:t>张图像。</a:t>
            </a:r>
            <a:endParaRPr lang="en-US" altLang="zh-CN" sz="1800" dirty="0" smtClean="0">
              <a:solidFill>
                <a:srgbClr val="000000"/>
              </a:solidFill>
            </a:endParaRPr>
          </a:p>
          <a:p>
            <a:pPr marL="0" indent="0">
              <a:buNone/>
            </a:pPr>
            <a:endParaRPr lang="en-US" altLang="zh-CN" sz="1800" dirty="0">
              <a:solidFill>
                <a:srgbClr val="000000"/>
              </a:solidFill>
            </a:endParaRPr>
          </a:p>
          <a:p>
            <a:pPr marL="0" indent="0">
              <a:buNone/>
            </a:pPr>
            <a:endParaRPr lang="en-US" altLang="zh-CN" sz="1800" dirty="0">
              <a:solidFill>
                <a:srgbClr val="000000"/>
              </a:solidFill>
            </a:endParaRPr>
          </a:p>
        </p:txBody>
      </p:sp>
      <p:pic>
        <p:nvPicPr>
          <p:cNvPr id="10" name="图片 9"/>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08599" y="957608"/>
            <a:ext cx="3213735" cy="3724881"/>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178223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图片转化为向量</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24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由于每张图片的大小为</a:t>
            </a:r>
            <a:r>
              <a:rPr lang="en-US" altLang="zh-CN" sz="1800" dirty="0">
                <a:solidFill>
                  <a:srgbClr val="000000"/>
                </a:solidFill>
              </a:rPr>
              <a:t>112x92,</a:t>
            </a:r>
            <a:r>
              <a:rPr lang="zh-CN" altLang="en-US" sz="1800" dirty="0">
                <a:solidFill>
                  <a:srgbClr val="000000"/>
                </a:solidFill>
              </a:rPr>
              <a:t>每张图片共有</a:t>
            </a:r>
            <a:r>
              <a:rPr lang="en-US" altLang="zh-CN" sz="1800" dirty="0">
                <a:solidFill>
                  <a:srgbClr val="000000"/>
                </a:solidFill>
              </a:rPr>
              <a:t>10304</a:t>
            </a:r>
            <a:r>
              <a:rPr lang="zh-CN" altLang="en-US" sz="1800" dirty="0">
                <a:solidFill>
                  <a:srgbClr val="000000"/>
                </a:solidFill>
              </a:rPr>
              <a:t>个像素点，这时需要一个图片转化函数</a:t>
            </a:r>
            <a:r>
              <a:rPr lang="en-US" altLang="zh-CN" sz="1800" dirty="0" err="1">
                <a:solidFill>
                  <a:srgbClr val="000000"/>
                </a:solidFill>
              </a:rPr>
              <a:t>ImageConvert</a:t>
            </a:r>
            <a:r>
              <a:rPr lang="en-US" altLang="zh-CN" sz="1800" dirty="0">
                <a:solidFill>
                  <a:srgbClr val="000000"/>
                </a:solidFill>
              </a:rPr>
              <a:t>()</a:t>
            </a:r>
            <a:r>
              <a:rPr lang="zh-CN" altLang="en-US" sz="1800" dirty="0">
                <a:solidFill>
                  <a:srgbClr val="000000"/>
                </a:solidFill>
              </a:rPr>
              <a:t>，将每张图片转化为一个</a:t>
            </a:r>
            <a:r>
              <a:rPr lang="en-US" altLang="zh-CN" sz="1800" dirty="0">
                <a:solidFill>
                  <a:srgbClr val="000000"/>
                </a:solidFill>
              </a:rPr>
              <a:t>10304</a:t>
            </a:r>
            <a:r>
              <a:rPr lang="zh-CN" altLang="en-US" sz="1800" dirty="0">
                <a:solidFill>
                  <a:srgbClr val="000000"/>
                </a:solidFill>
              </a:rPr>
              <a:t>维向量，代码如下：</a:t>
            </a:r>
            <a:endParaRPr lang="en-US" altLang="zh-CN" sz="1800" dirty="0" smtClean="0">
              <a:solidFill>
                <a:srgbClr val="000000"/>
              </a:solidFill>
            </a:endParaRPr>
          </a:p>
          <a:p>
            <a:pPr marL="0" indent="0">
              <a:buNone/>
            </a:pPr>
            <a:r>
              <a:rPr lang="en-US" altLang="zh-CN" sz="1800" dirty="0" smtClean="0">
                <a:solidFill>
                  <a:srgbClr val="000000"/>
                </a:solidFill>
              </a:rPr>
              <a:t>       </a:t>
            </a:r>
            <a:r>
              <a:rPr lang="en-US" altLang="zh-CN" sz="1200" dirty="0" err="1" smtClean="0">
                <a:solidFill>
                  <a:srgbClr val="000000"/>
                </a:solidFill>
              </a:rPr>
              <a:t>def</a:t>
            </a:r>
            <a:r>
              <a:rPr lang="en-US" altLang="zh-CN" sz="1200" dirty="0" smtClean="0">
                <a:solidFill>
                  <a:srgbClr val="000000"/>
                </a:solidFill>
              </a:rPr>
              <a:t> </a:t>
            </a:r>
            <a:r>
              <a:rPr lang="en-US" altLang="zh-CN" sz="1200" dirty="0" err="1">
                <a:solidFill>
                  <a:srgbClr val="000000"/>
                </a:solidFill>
              </a:rPr>
              <a:t>ImageConvert</a:t>
            </a:r>
            <a:r>
              <a:rPr lang="en-US" altLang="zh-CN" sz="1200" dirty="0">
                <a:solidFill>
                  <a:srgbClr val="000000"/>
                </a:solidFill>
              </a:rPr>
              <a:t>():</a:t>
            </a:r>
            <a:endParaRPr lang="en-US" altLang="zh-CN" sz="1200" dirty="0">
              <a:solidFill>
                <a:srgbClr val="000000"/>
              </a:solidFill>
            </a:endParaRPr>
          </a:p>
          <a:p>
            <a:pPr marL="0" indent="0">
              <a:buNone/>
            </a:pPr>
            <a:r>
              <a:rPr lang="en-US" altLang="zh-CN" sz="1200" dirty="0">
                <a:solidFill>
                  <a:srgbClr val="000000"/>
                </a:solidFill>
              </a:rPr>
              <a:t>    </a:t>
            </a:r>
            <a:r>
              <a:rPr lang="en-US" altLang="zh-CN" sz="1200" dirty="0" smtClean="0">
                <a:solidFill>
                  <a:srgbClr val="000000"/>
                </a:solidFill>
              </a:rPr>
              <a:t>        for </a:t>
            </a:r>
            <a:r>
              <a:rPr lang="en-US" altLang="zh-CN" sz="1200" dirty="0" err="1">
                <a:solidFill>
                  <a:srgbClr val="000000"/>
                </a:solidFill>
              </a:rPr>
              <a:t>i</a:t>
            </a:r>
            <a:r>
              <a:rPr lang="en-US" altLang="zh-CN" sz="1200" dirty="0">
                <a:solidFill>
                  <a:srgbClr val="000000"/>
                </a:solidFill>
              </a:rPr>
              <a:t> in range(1, 41):</a:t>
            </a:r>
            <a:endParaRPr lang="en-US" altLang="zh-CN" sz="1200" dirty="0">
              <a:solidFill>
                <a:srgbClr val="000000"/>
              </a:solidFill>
            </a:endParaRPr>
          </a:p>
          <a:p>
            <a:pPr marL="0" indent="0">
              <a:buNone/>
            </a:pPr>
            <a:r>
              <a:rPr lang="en-US" altLang="zh-CN" sz="1200" dirty="0">
                <a:solidFill>
                  <a:srgbClr val="000000"/>
                </a:solidFill>
              </a:rPr>
              <a:t>        </a:t>
            </a:r>
            <a:r>
              <a:rPr lang="en-US" altLang="zh-CN" sz="1200" dirty="0" smtClean="0">
                <a:solidFill>
                  <a:srgbClr val="000000"/>
                </a:solidFill>
              </a:rPr>
              <a:t>     for </a:t>
            </a:r>
            <a:r>
              <a:rPr lang="en-US" altLang="zh-CN" sz="1200" dirty="0">
                <a:solidFill>
                  <a:srgbClr val="000000"/>
                </a:solidFill>
              </a:rPr>
              <a:t>j in range(1, 11):</a:t>
            </a:r>
            <a:endParaRPr lang="en-US" altLang="zh-CN" sz="1200" dirty="0">
              <a:solidFill>
                <a:srgbClr val="000000"/>
              </a:solidFill>
            </a:endParaRPr>
          </a:p>
          <a:p>
            <a:pPr marL="0" indent="0">
              <a:buNone/>
            </a:pPr>
            <a:r>
              <a:rPr lang="en-US" altLang="zh-CN" sz="1200" dirty="0">
                <a:solidFill>
                  <a:srgbClr val="000000"/>
                </a:solidFill>
              </a:rPr>
              <a:t>            </a:t>
            </a:r>
            <a:r>
              <a:rPr lang="en-US" altLang="zh-CN" sz="1200" dirty="0" smtClean="0">
                <a:solidFill>
                  <a:srgbClr val="000000"/>
                </a:solidFill>
              </a:rPr>
              <a:t>    path </a:t>
            </a:r>
            <a:r>
              <a:rPr lang="en-US" altLang="zh-CN" sz="1200" dirty="0">
                <a:solidFill>
                  <a:srgbClr val="000000"/>
                </a:solidFill>
              </a:rPr>
              <a:t>= </a:t>
            </a:r>
            <a:r>
              <a:rPr lang="en-US" altLang="zh-CN" sz="1200" dirty="0" err="1">
                <a:solidFill>
                  <a:srgbClr val="000000"/>
                </a:solidFill>
              </a:rPr>
              <a:t>picture_savePath</a:t>
            </a:r>
            <a:r>
              <a:rPr lang="en-US" altLang="zh-CN" sz="1200" dirty="0">
                <a:solidFill>
                  <a:srgbClr val="000000"/>
                </a:solidFill>
              </a:rPr>
              <a:t> + "s" + </a:t>
            </a:r>
            <a:r>
              <a:rPr lang="en-US" altLang="zh-CN" sz="1200" dirty="0" err="1">
                <a:solidFill>
                  <a:srgbClr val="000000"/>
                </a:solidFill>
              </a:rPr>
              <a:t>str</a:t>
            </a:r>
            <a:r>
              <a:rPr lang="en-US" altLang="zh-CN" sz="1200" dirty="0">
                <a:solidFill>
                  <a:srgbClr val="000000"/>
                </a:solidFill>
              </a:rPr>
              <a:t>(</a:t>
            </a:r>
            <a:r>
              <a:rPr lang="en-US" altLang="zh-CN" sz="1200" dirty="0" err="1">
                <a:solidFill>
                  <a:srgbClr val="000000"/>
                </a:solidFill>
              </a:rPr>
              <a:t>i</a:t>
            </a:r>
            <a:r>
              <a:rPr lang="en-US" altLang="zh-CN" sz="1200" dirty="0">
                <a:solidFill>
                  <a:srgbClr val="000000"/>
                </a:solidFill>
              </a:rPr>
              <a:t>) + "/" + </a:t>
            </a:r>
            <a:r>
              <a:rPr lang="en-US" altLang="zh-CN" sz="1200" dirty="0" err="1">
                <a:solidFill>
                  <a:srgbClr val="000000"/>
                </a:solidFill>
              </a:rPr>
              <a:t>str</a:t>
            </a:r>
            <a:r>
              <a:rPr lang="en-US" altLang="zh-CN" sz="1200" dirty="0">
                <a:solidFill>
                  <a:srgbClr val="000000"/>
                </a:solidFill>
              </a:rPr>
              <a:t>(j) + ".</a:t>
            </a:r>
            <a:r>
              <a:rPr lang="en-US" altLang="zh-CN" sz="1200" dirty="0" err="1">
                <a:solidFill>
                  <a:srgbClr val="000000"/>
                </a:solidFill>
              </a:rPr>
              <a:t>pgm</a:t>
            </a:r>
            <a:r>
              <a:rPr lang="en-US" altLang="zh-CN" sz="1200" dirty="0">
                <a:solidFill>
                  <a:srgbClr val="000000"/>
                </a:solidFill>
              </a:rPr>
              <a:t>"</a:t>
            </a:r>
            <a:endParaRPr lang="en-US" altLang="zh-CN" sz="1200" dirty="0">
              <a:solidFill>
                <a:srgbClr val="000000"/>
              </a:solidFill>
            </a:endParaRPr>
          </a:p>
          <a:p>
            <a:pPr marL="0" indent="0">
              <a:buNone/>
            </a:pPr>
            <a:r>
              <a:rPr lang="en-US" altLang="zh-CN" sz="1200" dirty="0">
                <a:solidFill>
                  <a:srgbClr val="000000"/>
                </a:solidFill>
              </a:rPr>
              <a:t>            </a:t>
            </a:r>
            <a:r>
              <a:rPr lang="en-US" altLang="zh-CN" sz="1200" dirty="0" smtClean="0">
                <a:solidFill>
                  <a:srgbClr val="000000"/>
                </a:solidFill>
              </a:rPr>
              <a:t>    # </a:t>
            </a:r>
            <a:r>
              <a:rPr lang="zh-CN" altLang="en-US" sz="1200" dirty="0">
                <a:solidFill>
                  <a:srgbClr val="000000"/>
                </a:solidFill>
              </a:rPr>
              <a:t>单通道读取图片</a:t>
            </a:r>
            <a:endParaRPr lang="zh-CN" altLang="en-US" sz="1200" dirty="0">
              <a:solidFill>
                <a:srgbClr val="000000"/>
              </a:solidFill>
            </a:endParaRPr>
          </a:p>
          <a:p>
            <a:pPr marL="0" indent="0">
              <a:buNone/>
            </a:pPr>
            <a:r>
              <a:rPr lang="zh-CN" altLang="en-US" sz="1200" dirty="0">
                <a:solidFill>
                  <a:srgbClr val="000000"/>
                </a:solidFill>
              </a:rPr>
              <a:t>            </a:t>
            </a:r>
            <a:r>
              <a:rPr lang="zh-CN" altLang="en-US" sz="1200" dirty="0" smtClean="0">
                <a:solidFill>
                  <a:srgbClr val="000000"/>
                </a:solidFill>
              </a:rPr>
              <a:t>    </a:t>
            </a:r>
            <a:r>
              <a:rPr lang="en-US" altLang="zh-CN" sz="1200" dirty="0" err="1" smtClean="0">
                <a:solidFill>
                  <a:srgbClr val="000000"/>
                </a:solidFill>
              </a:rPr>
              <a:t>img</a:t>
            </a:r>
            <a:r>
              <a:rPr lang="en-US" altLang="zh-CN" sz="1200" dirty="0" smtClean="0">
                <a:solidFill>
                  <a:srgbClr val="000000"/>
                </a:solidFill>
              </a:rPr>
              <a:t> </a:t>
            </a:r>
            <a:r>
              <a:rPr lang="en-US" altLang="zh-CN" sz="1200" dirty="0">
                <a:solidFill>
                  <a:srgbClr val="000000"/>
                </a:solidFill>
              </a:rPr>
              <a:t>= cv2.imread(path, cv2.IMREAD_GRAYSCALE)</a:t>
            </a:r>
            <a:endParaRPr lang="en-US" altLang="zh-CN" sz="1200" dirty="0">
              <a:solidFill>
                <a:srgbClr val="000000"/>
              </a:solidFill>
            </a:endParaRPr>
          </a:p>
          <a:p>
            <a:pPr marL="0" indent="0">
              <a:buNone/>
            </a:pPr>
            <a:r>
              <a:rPr lang="en-US" altLang="zh-CN" sz="1200" dirty="0">
                <a:solidFill>
                  <a:srgbClr val="000000"/>
                </a:solidFill>
              </a:rPr>
              <a:t>            </a:t>
            </a:r>
            <a:r>
              <a:rPr lang="en-US" altLang="zh-CN" sz="1200" dirty="0" smtClean="0">
                <a:solidFill>
                  <a:srgbClr val="000000"/>
                </a:solidFill>
              </a:rPr>
              <a:t>    h</a:t>
            </a:r>
            <a:r>
              <a:rPr lang="en-US" altLang="zh-CN" sz="1200" dirty="0">
                <a:solidFill>
                  <a:srgbClr val="000000"/>
                </a:solidFill>
              </a:rPr>
              <a:t>, w = </a:t>
            </a:r>
            <a:r>
              <a:rPr lang="en-US" altLang="zh-CN" sz="1200" dirty="0" err="1">
                <a:solidFill>
                  <a:srgbClr val="000000"/>
                </a:solidFill>
              </a:rPr>
              <a:t>img.shape</a:t>
            </a:r>
            <a:endParaRPr lang="en-US" altLang="zh-CN" sz="1200" dirty="0">
              <a:solidFill>
                <a:srgbClr val="000000"/>
              </a:solidFill>
            </a:endParaRPr>
          </a:p>
          <a:p>
            <a:pPr marL="0" indent="0">
              <a:buNone/>
            </a:pPr>
            <a:r>
              <a:rPr lang="en-US" altLang="zh-CN" sz="1200" dirty="0">
                <a:solidFill>
                  <a:srgbClr val="000000"/>
                </a:solidFill>
              </a:rPr>
              <a:t>            </a:t>
            </a:r>
            <a:r>
              <a:rPr lang="en-US" altLang="zh-CN" sz="1200" dirty="0" smtClean="0">
                <a:solidFill>
                  <a:srgbClr val="000000"/>
                </a:solidFill>
              </a:rPr>
              <a:t>    </a:t>
            </a:r>
            <a:r>
              <a:rPr lang="en-US" altLang="zh-CN" sz="1200" dirty="0" err="1" smtClean="0">
                <a:solidFill>
                  <a:srgbClr val="000000"/>
                </a:solidFill>
              </a:rPr>
              <a:t>img_col</a:t>
            </a:r>
            <a:r>
              <a:rPr lang="en-US" altLang="zh-CN" sz="1200" dirty="0" smtClean="0">
                <a:solidFill>
                  <a:srgbClr val="000000"/>
                </a:solidFill>
              </a:rPr>
              <a:t> </a:t>
            </a:r>
            <a:r>
              <a:rPr lang="en-US" altLang="zh-CN" sz="1200" dirty="0">
                <a:solidFill>
                  <a:srgbClr val="000000"/>
                </a:solidFill>
              </a:rPr>
              <a:t>= </a:t>
            </a:r>
            <a:r>
              <a:rPr lang="en-US" altLang="zh-CN" sz="1200" dirty="0" err="1">
                <a:solidFill>
                  <a:srgbClr val="000000"/>
                </a:solidFill>
              </a:rPr>
              <a:t>img.reshape</a:t>
            </a:r>
            <a:r>
              <a:rPr lang="en-US" altLang="zh-CN" sz="1200" dirty="0">
                <a:solidFill>
                  <a:srgbClr val="000000"/>
                </a:solidFill>
              </a:rPr>
              <a:t>(h * w)</a:t>
            </a:r>
            <a:endParaRPr lang="en-US" altLang="zh-CN" sz="1200" dirty="0">
              <a:solidFill>
                <a:srgbClr val="000000"/>
              </a:solidFill>
            </a:endParaRPr>
          </a:p>
          <a:p>
            <a:pPr marL="0" indent="0">
              <a:buNone/>
            </a:pPr>
            <a:r>
              <a:rPr lang="en-US" altLang="zh-CN" sz="1200" dirty="0">
                <a:solidFill>
                  <a:srgbClr val="000000"/>
                </a:solidFill>
              </a:rPr>
              <a:t>            </a:t>
            </a:r>
            <a:r>
              <a:rPr lang="en-US" altLang="zh-CN" sz="1200" dirty="0" smtClean="0">
                <a:solidFill>
                  <a:srgbClr val="000000"/>
                </a:solidFill>
              </a:rPr>
              <a:t>    </a:t>
            </a:r>
            <a:r>
              <a:rPr lang="en-US" altLang="zh-CN" sz="1200" dirty="0" err="1" smtClean="0">
                <a:solidFill>
                  <a:srgbClr val="000000"/>
                </a:solidFill>
              </a:rPr>
              <a:t>data.append</a:t>
            </a:r>
            <a:r>
              <a:rPr lang="en-US" altLang="zh-CN" sz="1200" dirty="0" smtClean="0">
                <a:solidFill>
                  <a:srgbClr val="000000"/>
                </a:solidFill>
              </a:rPr>
              <a:t>(</a:t>
            </a:r>
            <a:r>
              <a:rPr lang="en-US" altLang="zh-CN" sz="1200" dirty="0" err="1" smtClean="0">
                <a:solidFill>
                  <a:srgbClr val="000000"/>
                </a:solidFill>
              </a:rPr>
              <a:t>img_col</a:t>
            </a:r>
            <a:r>
              <a:rPr lang="en-US" altLang="zh-CN" sz="1200" dirty="0">
                <a:solidFill>
                  <a:srgbClr val="000000"/>
                </a:solidFill>
              </a:rPr>
              <a:t>)</a:t>
            </a:r>
            <a:endParaRPr lang="en-US" altLang="zh-CN" sz="1200" dirty="0">
              <a:solidFill>
                <a:srgbClr val="000000"/>
              </a:solidFill>
            </a:endParaRPr>
          </a:p>
          <a:p>
            <a:pPr marL="0" indent="0">
              <a:buNone/>
            </a:pPr>
            <a:r>
              <a:rPr lang="en-US" altLang="zh-CN" sz="1200" dirty="0">
                <a:solidFill>
                  <a:srgbClr val="000000"/>
                </a:solidFill>
              </a:rPr>
              <a:t>           </a:t>
            </a:r>
            <a:r>
              <a:rPr lang="en-US" altLang="zh-CN" sz="1200" dirty="0" smtClean="0">
                <a:solidFill>
                  <a:srgbClr val="000000"/>
                </a:solidFill>
              </a:rPr>
              <a:t>     </a:t>
            </a:r>
            <a:r>
              <a:rPr lang="en-US" altLang="zh-CN" sz="1200" dirty="0" err="1">
                <a:solidFill>
                  <a:srgbClr val="000000"/>
                </a:solidFill>
              </a:rPr>
              <a:t>label.append</a:t>
            </a:r>
            <a:r>
              <a:rPr lang="en-US" altLang="zh-CN" sz="1200" dirty="0">
                <a:solidFill>
                  <a:srgbClr val="000000"/>
                </a:solidFill>
              </a:rPr>
              <a:t>(</a:t>
            </a:r>
            <a:r>
              <a:rPr lang="en-US" altLang="zh-CN" sz="1200" dirty="0" err="1">
                <a:solidFill>
                  <a:srgbClr val="000000"/>
                </a:solidFill>
              </a:rPr>
              <a:t>i</a:t>
            </a:r>
            <a:r>
              <a:rPr lang="en-US" altLang="zh-CN" sz="1200" dirty="0" smtClean="0">
                <a:solidFill>
                  <a:srgbClr val="000000"/>
                </a:solidFill>
              </a:rPr>
              <a:t>)</a:t>
            </a:r>
            <a:endParaRPr lang="en-US" altLang="zh-CN" sz="1200" dirty="0">
              <a:solidFill>
                <a:srgbClr val="0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178223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图片转化为向量</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5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data</a:t>
            </a:r>
            <a:r>
              <a:rPr lang="zh-CN" altLang="en-US" sz="1800" dirty="0">
                <a:solidFill>
                  <a:srgbClr val="000000"/>
                </a:solidFill>
              </a:rPr>
              <a:t>变量中存储了每个图片的</a:t>
            </a:r>
            <a:r>
              <a:rPr lang="en-US" altLang="zh-CN" sz="1800" dirty="0">
                <a:solidFill>
                  <a:srgbClr val="000000"/>
                </a:solidFill>
              </a:rPr>
              <a:t>10304</a:t>
            </a:r>
            <a:r>
              <a:rPr lang="zh-CN" altLang="en-US" sz="1800" dirty="0">
                <a:solidFill>
                  <a:srgbClr val="000000"/>
                </a:solidFill>
              </a:rPr>
              <a:t>维信息</a:t>
            </a:r>
            <a:r>
              <a:rPr lang="en-US" altLang="zh-CN" sz="1800" dirty="0">
                <a:solidFill>
                  <a:srgbClr val="000000"/>
                </a:solidFill>
              </a:rPr>
              <a:t>,</a:t>
            </a:r>
            <a:r>
              <a:rPr lang="zh-CN" altLang="en-US" sz="1800" dirty="0">
                <a:solidFill>
                  <a:srgbClr val="000000"/>
                </a:solidFill>
              </a:rPr>
              <a:t>格式为列表变量（</a:t>
            </a:r>
            <a:r>
              <a:rPr lang="en-US" altLang="zh-CN" sz="1800" dirty="0">
                <a:solidFill>
                  <a:srgbClr val="000000"/>
                </a:solidFill>
              </a:rPr>
              <a:t>list</a:t>
            </a:r>
            <a:r>
              <a:rPr lang="zh-CN" altLang="en-US" sz="1800" dirty="0">
                <a:solidFill>
                  <a:srgbClr val="000000"/>
                </a:solidFill>
              </a:rPr>
              <a:t>）。变量</a:t>
            </a:r>
            <a:r>
              <a:rPr lang="en-US" altLang="zh-CN" sz="1800" dirty="0">
                <a:solidFill>
                  <a:srgbClr val="000000"/>
                </a:solidFill>
              </a:rPr>
              <a:t>label</a:t>
            </a:r>
            <a:r>
              <a:rPr lang="zh-CN" altLang="en-US" sz="1800" dirty="0">
                <a:solidFill>
                  <a:srgbClr val="000000"/>
                </a:solidFill>
              </a:rPr>
              <a:t>中存储了每个图片的类别标签，为数字</a:t>
            </a:r>
            <a:r>
              <a:rPr lang="en-US" altLang="zh-CN" sz="1800" dirty="0">
                <a:solidFill>
                  <a:srgbClr val="000000"/>
                </a:solidFill>
              </a:rPr>
              <a:t>1~40</a:t>
            </a:r>
            <a:r>
              <a:rPr lang="zh-CN" altLang="en-US" sz="1800" dirty="0" smtClean="0">
                <a:solidFill>
                  <a:srgbClr val="000000"/>
                </a:solidFill>
              </a:rPr>
              <a:t>。应</a:t>
            </a:r>
            <a:r>
              <a:rPr lang="zh-CN" altLang="en-US" sz="1800" dirty="0">
                <a:solidFill>
                  <a:srgbClr val="000000"/>
                </a:solidFill>
              </a:rPr>
              <a:t>用</a:t>
            </a:r>
            <a:r>
              <a:rPr lang="en-US" altLang="zh-CN" sz="1800" dirty="0" err="1">
                <a:solidFill>
                  <a:srgbClr val="000000"/>
                </a:solidFill>
              </a:rPr>
              <a:t>numpy</a:t>
            </a:r>
            <a:r>
              <a:rPr lang="zh-CN" altLang="en-US" sz="1800" dirty="0">
                <a:solidFill>
                  <a:srgbClr val="000000"/>
                </a:solidFill>
              </a:rPr>
              <a:t>生成特征向量矩阵，代码如下</a:t>
            </a:r>
            <a:r>
              <a:rPr lang="zh-CN" altLang="en-US" sz="1800" dirty="0" smtClean="0">
                <a:solidFill>
                  <a:srgbClr val="000000"/>
                </a:solidFill>
              </a:rPr>
              <a:t>：</a:t>
            </a:r>
            <a:endParaRPr lang="en-US" altLang="zh-CN" sz="1200" dirty="0" smtClean="0">
              <a:solidFill>
                <a:srgbClr val="000000"/>
              </a:solidFill>
            </a:endParaRPr>
          </a:p>
          <a:p>
            <a:pPr marL="0" indent="0">
              <a:buNone/>
            </a:pPr>
            <a:r>
              <a:rPr lang="en-US" altLang="zh-CN" sz="1800" dirty="0" smtClean="0">
                <a:solidFill>
                  <a:srgbClr val="000000"/>
                </a:solidFill>
              </a:rPr>
              <a:t>       </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import </a:t>
            </a:r>
            <a:r>
              <a:rPr lang="en-US" altLang="zh-CN" sz="1800" dirty="0" err="1">
                <a:solidFill>
                  <a:srgbClr val="000000"/>
                </a:solidFill>
              </a:rPr>
              <a:t>numpy</a:t>
            </a:r>
            <a:r>
              <a:rPr lang="en-US" altLang="zh-CN" sz="1800" dirty="0">
                <a:solidFill>
                  <a:srgbClr val="000000"/>
                </a:solidFill>
              </a:rPr>
              <a:t> as np</a:t>
            </a:r>
            <a:endParaRPr lang="en-US" altLang="zh-CN" sz="1800" dirty="0">
              <a:solidFill>
                <a:srgbClr val="000000"/>
              </a:solidFill>
            </a:endParaRPr>
          </a:p>
          <a:p>
            <a:pPr marL="0" indent="0">
              <a:buNone/>
            </a:pPr>
            <a:r>
              <a:rPr lang="en-US" altLang="zh-CN" sz="1800" dirty="0" smtClean="0">
                <a:solidFill>
                  <a:srgbClr val="000000"/>
                </a:solidFill>
              </a:rPr>
              <a:t>       </a:t>
            </a:r>
            <a:r>
              <a:rPr lang="en-US" altLang="zh-CN" sz="1800" dirty="0" err="1" smtClean="0">
                <a:solidFill>
                  <a:srgbClr val="000000"/>
                </a:solidFill>
              </a:rPr>
              <a:t>C_data</a:t>
            </a:r>
            <a:r>
              <a:rPr lang="en-US" altLang="zh-CN" sz="1800" dirty="0" smtClean="0">
                <a:solidFill>
                  <a:srgbClr val="000000"/>
                </a:solidFill>
              </a:rPr>
              <a:t> </a:t>
            </a:r>
            <a:r>
              <a:rPr lang="en-US" altLang="zh-CN" sz="1800" dirty="0">
                <a:solidFill>
                  <a:srgbClr val="000000"/>
                </a:solidFill>
              </a:rPr>
              <a:t>= </a:t>
            </a:r>
            <a:r>
              <a:rPr lang="en-US" altLang="zh-CN" sz="1800" dirty="0" err="1">
                <a:solidFill>
                  <a:srgbClr val="000000"/>
                </a:solidFill>
              </a:rPr>
              <a:t>np.array</a:t>
            </a:r>
            <a:r>
              <a:rPr lang="en-US" altLang="zh-CN" sz="1800" dirty="0">
                <a:solidFill>
                  <a:srgbClr val="000000"/>
                </a:solidFill>
              </a:rPr>
              <a:t>(data)</a:t>
            </a:r>
            <a:endParaRPr lang="en-US" altLang="zh-CN" sz="1800" dirty="0">
              <a:solidFill>
                <a:srgbClr val="000000"/>
              </a:solidFill>
            </a:endParaRPr>
          </a:p>
          <a:p>
            <a:pPr marL="0" indent="0">
              <a:buNone/>
            </a:pPr>
            <a:r>
              <a:rPr lang="en-US" altLang="zh-CN" sz="1800" dirty="0" smtClean="0">
                <a:solidFill>
                  <a:srgbClr val="000000"/>
                </a:solidFill>
              </a:rPr>
              <a:t>       </a:t>
            </a:r>
            <a:r>
              <a:rPr lang="en-US" altLang="zh-CN" sz="1800" dirty="0" err="1" smtClean="0">
                <a:solidFill>
                  <a:srgbClr val="000000"/>
                </a:solidFill>
              </a:rPr>
              <a:t>C_label</a:t>
            </a:r>
            <a:r>
              <a:rPr lang="en-US" altLang="zh-CN" sz="1800" dirty="0" smtClean="0">
                <a:solidFill>
                  <a:srgbClr val="000000"/>
                </a:solidFill>
              </a:rPr>
              <a:t> </a:t>
            </a:r>
            <a:r>
              <a:rPr lang="en-US" altLang="zh-CN" sz="1800" dirty="0">
                <a:solidFill>
                  <a:srgbClr val="000000"/>
                </a:solidFill>
              </a:rPr>
              <a:t>= </a:t>
            </a:r>
            <a:r>
              <a:rPr lang="en-US" altLang="zh-CN" sz="1800" dirty="0" err="1">
                <a:solidFill>
                  <a:srgbClr val="000000"/>
                </a:solidFill>
              </a:rPr>
              <a:t>np.array</a:t>
            </a:r>
            <a:r>
              <a:rPr lang="en-US" altLang="zh-CN" sz="1800" dirty="0">
                <a:solidFill>
                  <a:srgbClr val="000000"/>
                </a:solidFill>
              </a:rPr>
              <a:t>(label)</a:t>
            </a:r>
            <a:endParaRPr lang="en-US" altLang="zh-CN" sz="1800" dirty="0">
              <a:solidFill>
                <a:srgbClr val="000000"/>
              </a:solidFill>
            </a:endParaRPr>
          </a:p>
          <a:p>
            <a:endParaRPr lang="zh-CN" altLang="en-US" sz="1800" dirty="0">
              <a:solidFill>
                <a:srgbClr val="00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178223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a:t>分割数据集</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3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将训练集与测试集按照</a:t>
            </a:r>
            <a:r>
              <a:rPr lang="en-US" altLang="zh-CN" sz="1800" dirty="0">
                <a:solidFill>
                  <a:srgbClr val="000000"/>
                </a:solidFill>
              </a:rPr>
              <a:t>4:1</a:t>
            </a:r>
            <a:r>
              <a:rPr lang="zh-CN" altLang="en-US" sz="1800" dirty="0">
                <a:solidFill>
                  <a:srgbClr val="000000"/>
                </a:solidFill>
              </a:rPr>
              <a:t>的比例进行随机分割，即测试集占</a:t>
            </a:r>
            <a:r>
              <a:rPr lang="en-US" altLang="zh-CN" sz="1800" dirty="0">
                <a:solidFill>
                  <a:srgbClr val="000000"/>
                </a:solidFill>
              </a:rPr>
              <a:t>20%</a:t>
            </a:r>
            <a:r>
              <a:rPr lang="zh-CN" altLang="en-US" sz="1800" dirty="0">
                <a:solidFill>
                  <a:srgbClr val="000000"/>
                </a:solidFill>
              </a:rPr>
              <a:t>，代码如下：</a:t>
            </a:r>
            <a:endParaRPr lang="zh-CN" altLang="en-US" sz="1800" dirty="0">
              <a:solidFill>
                <a:srgbClr val="000000"/>
              </a:solidFill>
            </a:endParaRPr>
          </a:p>
          <a:p>
            <a:pPr marL="0" indent="0">
              <a:buNone/>
            </a:pPr>
            <a:r>
              <a:rPr lang="en-US" altLang="zh-CN" sz="1800" dirty="0" smtClean="0">
                <a:solidFill>
                  <a:srgbClr val="000000"/>
                </a:solidFill>
              </a:rPr>
              <a:t>       </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from </a:t>
            </a:r>
            <a:r>
              <a:rPr lang="en-US" altLang="zh-CN" sz="1800" dirty="0" err="1">
                <a:solidFill>
                  <a:srgbClr val="000000"/>
                </a:solidFill>
              </a:rPr>
              <a:t>sklearn.model_selection</a:t>
            </a:r>
            <a:r>
              <a:rPr lang="en-US" altLang="zh-CN" sz="1800" dirty="0">
                <a:solidFill>
                  <a:srgbClr val="000000"/>
                </a:solidFill>
              </a:rPr>
              <a:t> import </a:t>
            </a:r>
            <a:r>
              <a:rPr lang="en-US" altLang="zh-CN" sz="1800" dirty="0" err="1">
                <a:solidFill>
                  <a:srgbClr val="000000"/>
                </a:solidFill>
              </a:rPr>
              <a:t>train_test_split</a:t>
            </a:r>
            <a:endParaRPr lang="en-US" altLang="zh-CN" sz="1800" dirty="0">
              <a:solidFill>
                <a:srgbClr val="000000"/>
              </a:solidFill>
            </a:endParaRPr>
          </a:p>
          <a:p>
            <a:pPr marL="0" indent="0">
              <a:buNone/>
            </a:pPr>
            <a:r>
              <a:rPr lang="en-US" altLang="zh-CN" sz="1800" dirty="0" smtClean="0">
                <a:solidFill>
                  <a:srgbClr val="000000"/>
                </a:solidFill>
              </a:rPr>
              <a:t>       </a:t>
            </a:r>
            <a:r>
              <a:rPr lang="en-US" altLang="zh-CN" sz="1800" dirty="0" err="1" smtClean="0">
                <a:solidFill>
                  <a:srgbClr val="000000"/>
                </a:solidFill>
              </a:rPr>
              <a:t>x_train</a:t>
            </a:r>
            <a:r>
              <a:rPr lang="en-US" altLang="zh-CN" sz="1800" dirty="0">
                <a:solidFill>
                  <a:srgbClr val="000000"/>
                </a:solidFill>
              </a:rPr>
              <a:t>, </a:t>
            </a:r>
            <a:r>
              <a:rPr lang="en-US" altLang="zh-CN" sz="1800" dirty="0" err="1">
                <a:solidFill>
                  <a:srgbClr val="000000"/>
                </a:solidFill>
              </a:rPr>
              <a:t>x_test</a:t>
            </a:r>
            <a:r>
              <a:rPr lang="en-US" altLang="zh-CN" sz="1800" dirty="0">
                <a:solidFill>
                  <a:srgbClr val="000000"/>
                </a:solidFill>
              </a:rPr>
              <a:t>, </a:t>
            </a:r>
            <a:r>
              <a:rPr lang="en-US" altLang="zh-CN" sz="1800" dirty="0" err="1">
                <a:solidFill>
                  <a:srgbClr val="000000"/>
                </a:solidFill>
              </a:rPr>
              <a:t>y_train</a:t>
            </a:r>
            <a:r>
              <a:rPr lang="en-US" altLang="zh-CN" sz="1800" dirty="0">
                <a:solidFill>
                  <a:srgbClr val="000000"/>
                </a:solidFill>
              </a:rPr>
              <a:t>, </a:t>
            </a:r>
            <a:r>
              <a:rPr lang="en-US" altLang="zh-CN" sz="1800" dirty="0" err="1">
                <a:solidFill>
                  <a:srgbClr val="000000"/>
                </a:solidFill>
              </a:rPr>
              <a:t>y_test</a:t>
            </a:r>
            <a:r>
              <a:rPr lang="en-US" altLang="zh-CN" sz="1800" dirty="0">
                <a:solidFill>
                  <a:srgbClr val="000000"/>
                </a:solidFill>
              </a:rPr>
              <a:t> = </a:t>
            </a:r>
            <a:r>
              <a:rPr lang="en-US" altLang="zh-CN" sz="1800" dirty="0" err="1">
                <a:solidFill>
                  <a:srgbClr val="000000"/>
                </a:solidFill>
              </a:rPr>
              <a:t>train_test_split</a:t>
            </a:r>
            <a:r>
              <a:rPr lang="en-US" altLang="zh-CN" sz="1800" dirty="0">
                <a:solidFill>
                  <a:srgbClr val="000000"/>
                </a:solidFill>
              </a:rPr>
              <a:t>(</a:t>
            </a:r>
            <a:r>
              <a:rPr lang="en-US" altLang="zh-CN" sz="1800" dirty="0" err="1">
                <a:solidFill>
                  <a:srgbClr val="000000"/>
                </a:solidFill>
              </a:rPr>
              <a:t>C_data</a:t>
            </a:r>
            <a:r>
              <a:rPr lang="en-US" altLang="zh-CN" sz="1800" dirty="0">
                <a:solidFill>
                  <a:srgbClr val="000000"/>
                </a:solidFill>
              </a:rPr>
              <a:t>, </a:t>
            </a:r>
            <a:r>
              <a:rPr lang="en-US" altLang="zh-CN" sz="1800" dirty="0" err="1">
                <a:solidFill>
                  <a:srgbClr val="000000"/>
                </a:solidFill>
              </a:rPr>
              <a:t>C_label</a:t>
            </a:r>
            <a:r>
              <a:rPr lang="en-US" altLang="zh-CN" sz="1800" dirty="0">
                <a:solidFill>
                  <a:srgbClr val="000000"/>
                </a:solidFill>
              </a:rPr>
              <a:t>, </a:t>
            </a:r>
            <a:r>
              <a:rPr lang="en-US" altLang="zh-CN" sz="1800" dirty="0" err="1">
                <a:solidFill>
                  <a:srgbClr val="000000"/>
                </a:solidFill>
              </a:rPr>
              <a:t>test_size</a:t>
            </a:r>
            <a:r>
              <a:rPr lang="en-US" altLang="zh-CN" sz="1800" dirty="0">
                <a:solidFill>
                  <a:srgbClr val="000000"/>
                </a:solidFill>
              </a:rPr>
              <a:t>=0.2, </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en-US" altLang="zh-CN" sz="1800" dirty="0" err="1" smtClean="0">
                <a:solidFill>
                  <a:srgbClr val="000000"/>
                </a:solidFill>
              </a:rPr>
              <a:t>random_state</a:t>
            </a:r>
            <a:r>
              <a:rPr lang="en-US" altLang="zh-CN" sz="1800" dirty="0" smtClean="0">
                <a:solidFill>
                  <a:srgbClr val="000000"/>
                </a:solidFill>
              </a:rPr>
              <a:t>=256</a:t>
            </a:r>
            <a:r>
              <a:rPr lang="en-US" altLang="zh-CN" sz="1800" dirty="0">
                <a:solidFill>
                  <a:srgbClr val="000000"/>
                </a:solidFill>
              </a:rPr>
              <a:t>)</a:t>
            </a:r>
            <a:endParaRPr lang="en-US" altLang="zh-CN" sz="1800" dirty="0">
              <a:solidFill>
                <a:srgbClr val="000000"/>
              </a:solidFill>
            </a:endParaRPr>
          </a:p>
          <a:p>
            <a:endParaRPr lang="zh-CN" altLang="en-US" sz="1800" dirty="0">
              <a:solidFill>
                <a:srgbClr val="00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8" y="430213"/>
            <a:ext cx="257810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dirty="0" smtClean="0"/>
              <a:t>PCA</a:t>
            </a:r>
            <a:r>
              <a:rPr kumimoji="0" lang="zh-CN" altLang="en-US" sz="1600" dirty="0" smtClean="0"/>
              <a:t>主成分分析，降维处理</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2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t>引入</a:t>
            </a:r>
            <a:r>
              <a:rPr lang="en-US" altLang="zh-CN" sz="1800" dirty="0" err="1"/>
              <a:t>sklearn</a:t>
            </a:r>
            <a:r>
              <a:rPr lang="zh-CN" altLang="zh-CN" sz="1800" dirty="0"/>
              <a:t>工具进行</a:t>
            </a:r>
            <a:r>
              <a:rPr lang="en-US" altLang="zh-CN" sz="1800" dirty="0"/>
              <a:t>PCA</a:t>
            </a:r>
            <a:r>
              <a:rPr lang="zh-CN" altLang="zh-CN" sz="1800" dirty="0"/>
              <a:t>处理</a:t>
            </a:r>
            <a:r>
              <a:rPr lang="zh-CN" altLang="en-US" sz="1800" dirty="0" smtClean="0">
                <a:solidFill>
                  <a:srgbClr val="000000"/>
                </a:solidFill>
              </a:rPr>
              <a:t>：</a:t>
            </a:r>
            <a:r>
              <a:rPr lang="en-US" altLang="zh-CN" sz="1800" dirty="0" smtClean="0">
                <a:solidFill>
                  <a:srgbClr val="000000"/>
                </a:solidFill>
              </a:rPr>
              <a:t>       </a:t>
            </a:r>
            <a:endParaRPr lang="en-US" altLang="zh-CN" sz="1800" dirty="0" smtClean="0">
              <a:solidFill>
                <a:srgbClr val="000000"/>
              </a:solidFill>
            </a:endParaRPr>
          </a:p>
          <a:p>
            <a:pPr marL="0" indent="0">
              <a:buNone/>
            </a:pPr>
            <a:r>
              <a:rPr lang="en-US" altLang="zh-CN" sz="1800" dirty="0">
                <a:solidFill>
                  <a:srgbClr val="000000"/>
                </a:solidFill>
              </a:rPr>
              <a:t>       from </a:t>
            </a:r>
            <a:r>
              <a:rPr lang="en-US" altLang="zh-CN" sz="1800" dirty="0" err="1">
                <a:solidFill>
                  <a:srgbClr val="000000"/>
                </a:solidFill>
              </a:rPr>
              <a:t>sklearn.decomposition</a:t>
            </a:r>
            <a:r>
              <a:rPr lang="en-US" altLang="zh-CN" sz="1800" dirty="0">
                <a:solidFill>
                  <a:srgbClr val="000000"/>
                </a:solidFill>
              </a:rPr>
              <a:t> import PCA</a:t>
            </a:r>
            <a:endParaRPr lang="en-US" altLang="zh-CN" sz="1800" dirty="0">
              <a:solidFill>
                <a:srgbClr val="000000"/>
              </a:solidFill>
            </a:endParaRPr>
          </a:p>
          <a:p>
            <a:pPr marL="0" indent="0">
              <a:buNone/>
            </a:pPr>
            <a:r>
              <a:rPr lang="en-US" altLang="zh-CN" sz="1800" dirty="0" smtClean="0">
                <a:solidFill>
                  <a:srgbClr val="000000"/>
                </a:solidFill>
              </a:rPr>
              <a:t>       </a:t>
            </a:r>
            <a:r>
              <a:rPr lang="en-US" altLang="zh-CN" sz="1800" dirty="0" err="1" smtClean="0">
                <a:solidFill>
                  <a:srgbClr val="000000"/>
                </a:solidFill>
              </a:rPr>
              <a:t>pca</a:t>
            </a:r>
            <a:r>
              <a:rPr lang="en-US" altLang="zh-CN" sz="1800" dirty="0" smtClean="0">
                <a:solidFill>
                  <a:srgbClr val="000000"/>
                </a:solidFill>
              </a:rPr>
              <a:t> </a:t>
            </a:r>
            <a:r>
              <a:rPr lang="en-US" altLang="zh-CN" sz="1800" dirty="0">
                <a:solidFill>
                  <a:srgbClr val="000000"/>
                </a:solidFill>
              </a:rPr>
              <a:t>= PCA(</a:t>
            </a:r>
            <a:r>
              <a:rPr lang="en-US" altLang="zh-CN" sz="1800" dirty="0" err="1">
                <a:solidFill>
                  <a:srgbClr val="000000"/>
                </a:solidFill>
              </a:rPr>
              <a:t>n_components</a:t>
            </a:r>
            <a:r>
              <a:rPr lang="en-US" altLang="zh-CN" sz="1800" dirty="0">
                <a:solidFill>
                  <a:srgbClr val="000000"/>
                </a:solidFill>
              </a:rPr>
              <a:t>=15, </a:t>
            </a:r>
            <a:r>
              <a:rPr lang="en-US" altLang="zh-CN" sz="1800" dirty="0" err="1">
                <a:solidFill>
                  <a:srgbClr val="000000"/>
                </a:solidFill>
              </a:rPr>
              <a:t>svd_solver</a:t>
            </a:r>
            <a:r>
              <a:rPr lang="en-US" altLang="zh-CN" sz="1800" dirty="0">
                <a:solidFill>
                  <a:srgbClr val="000000"/>
                </a:solidFill>
              </a:rPr>
              <a:t>='auto').fit(</a:t>
            </a:r>
            <a:r>
              <a:rPr lang="en-US" altLang="zh-CN" sz="1800" dirty="0" err="1">
                <a:solidFill>
                  <a:srgbClr val="000000"/>
                </a:solidFill>
              </a:rPr>
              <a:t>x_train</a:t>
            </a:r>
            <a:r>
              <a:rPr lang="en-US" altLang="zh-CN" sz="1800" dirty="0" smtClean="0">
                <a:solidFill>
                  <a:srgbClr val="000000"/>
                </a:solidFill>
              </a:rPr>
              <a:t>)</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zh-CN" altLang="en-US" sz="1800" dirty="0" smtClean="0">
                <a:solidFill>
                  <a:srgbClr val="000000"/>
                </a:solidFill>
              </a:rPr>
              <a:t>方法中的</a:t>
            </a:r>
            <a:r>
              <a:rPr lang="en-US" altLang="zh-CN" sz="1800" dirty="0" smtClean="0">
                <a:solidFill>
                  <a:srgbClr val="000000"/>
                </a:solidFill>
              </a:rPr>
              <a:t>15</a:t>
            </a:r>
            <a:r>
              <a:rPr lang="zh-CN" altLang="en-US" sz="1800" dirty="0" smtClean="0">
                <a:solidFill>
                  <a:srgbClr val="000000"/>
                </a:solidFill>
              </a:rPr>
              <a:t>表示处理后保留维度为</a:t>
            </a:r>
            <a:r>
              <a:rPr lang="en-US" altLang="zh-CN" sz="1800" dirty="0" smtClean="0">
                <a:solidFill>
                  <a:srgbClr val="000000"/>
                </a:solidFill>
              </a:rPr>
              <a:t>15</a:t>
            </a:r>
            <a:r>
              <a:rPr lang="zh-CN" altLang="en-US" sz="1800" dirty="0" smtClean="0">
                <a:solidFill>
                  <a:srgbClr val="000000"/>
                </a:solidFill>
              </a:rPr>
              <a:t>个，</a:t>
            </a:r>
            <a:r>
              <a:rPr lang="en-US" altLang="zh-CN" sz="1800" dirty="0" smtClean="0">
                <a:solidFill>
                  <a:srgbClr val="000000"/>
                </a:solidFill>
              </a:rPr>
              <a:t>auto</a:t>
            </a:r>
            <a:r>
              <a:rPr lang="zh-CN" altLang="en-US" sz="1800" dirty="0" smtClean="0">
                <a:solidFill>
                  <a:srgbClr val="000000"/>
                </a:solidFill>
              </a:rPr>
              <a:t>表示</a:t>
            </a:r>
            <a:r>
              <a:rPr lang="en-US" altLang="zh-CN" sz="1800" dirty="0" smtClean="0">
                <a:solidFill>
                  <a:srgbClr val="000000"/>
                </a:solidFill>
              </a:rPr>
              <a:t>PCA</a:t>
            </a:r>
            <a:r>
              <a:rPr lang="zh-CN" altLang="en-US" sz="1800" dirty="0" smtClean="0">
                <a:solidFill>
                  <a:srgbClr val="000000"/>
                </a:solidFill>
              </a:rPr>
              <a:t>会自动选择合适的</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SVD</a:t>
            </a:r>
            <a:r>
              <a:rPr lang="zh-CN" altLang="en-US" sz="1800" dirty="0" smtClean="0">
                <a:solidFill>
                  <a:srgbClr val="000000"/>
                </a:solidFill>
              </a:rPr>
              <a:t>算法，进行维度转化：</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err="1">
                <a:solidFill>
                  <a:srgbClr val="000000"/>
                </a:solidFill>
              </a:rPr>
              <a:t>x_train_pca</a:t>
            </a:r>
            <a:r>
              <a:rPr lang="en-US" altLang="zh-CN" sz="1800" dirty="0">
                <a:solidFill>
                  <a:srgbClr val="000000"/>
                </a:solidFill>
              </a:rPr>
              <a:t> = </a:t>
            </a:r>
            <a:r>
              <a:rPr lang="en-US" altLang="zh-CN" sz="1800" dirty="0" err="1">
                <a:solidFill>
                  <a:srgbClr val="000000"/>
                </a:solidFill>
              </a:rPr>
              <a:t>pca.transform</a:t>
            </a:r>
            <a:r>
              <a:rPr lang="en-US" altLang="zh-CN" sz="1800" dirty="0">
                <a:solidFill>
                  <a:srgbClr val="000000"/>
                </a:solidFill>
              </a:rPr>
              <a:t>(</a:t>
            </a:r>
            <a:r>
              <a:rPr lang="en-US" altLang="zh-CN" sz="1800" dirty="0" err="1">
                <a:solidFill>
                  <a:srgbClr val="000000"/>
                </a:solidFill>
              </a:rPr>
              <a:t>x_train</a:t>
            </a:r>
            <a:r>
              <a:rPr lang="en-US" altLang="zh-CN" sz="1800" dirty="0">
                <a:solidFill>
                  <a:srgbClr val="000000"/>
                </a:solidFill>
              </a:rPr>
              <a:t>)</a:t>
            </a:r>
            <a:endParaRPr lang="en-US" altLang="zh-CN" sz="1800" dirty="0">
              <a:solidFill>
                <a:srgbClr val="000000"/>
              </a:solidFill>
            </a:endParaRPr>
          </a:p>
          <a:p>
            <a:pPr marL="0" indent="0">
              <a:buNone/>
            </a:pPr>
            <a:r>
              <a:rPr lang="en-US" altLang="zh-CN" sz="1800" dirty="0" smtClean="0">
                <a:solidFill>
                  <a:srgbClr val="000000"/>
                </a:solidFill>
              </a:rPr>
              <a:t>       </a:t>
            </a:r>
            <a:r>
              <a:rPr lang="en-US" altLang="zh-CN" sz="1800" dirty="0" err="1" smtClean="0">
                <a:solidFill>
                  <a:srgbClr val="000000"/>
                </a:solidFill>
              </a:rPr>
              <a:t>x_test_pca</a:t>
            </a:r>
            <a:r>
              <a:rPr lang="en-US" altLang="zh-CN" sz="1800" dirty="0" smtClean="0">
                <a:solidFill>
                  <a:srgbClr val="000000"/>
                </a:solidFill>
              </a:rPr>
              <a:t> </a:t>
            </a:r>
            <a:r>
              <a:rPr lang="en-US" altLang="zh-CN" sz="1800" dirty="0">
                <a:solidFill>
                  <a:srgbClr val="000000"/>
                </a:solidFill>
              </a:rPr>
              <a:t>= </a:t>
            </a:r>
            <a:r>
              <a:rPr lang="en-US" altLang="zh-CN" sz="1800" dirty="0" err="1">
                <a:solidFill>
                  <a:srgbClr val="000000"/>
                </a:solidFill>
              </a:rPr>
              <a:t>pca.transform</a:t>
            </a:r>
            <a:r>
              <a:rPr lang="en-US" altLang="zh-CN" sz="1800" dirty="0">
                <a:solidFill>
                  <a:srgbClr val="000000"/>
                </a:solidFill>
              </a:rPr>
              <a:t>(</a:t>
            </a:r>
            <a:r>
              <a:rPr lang="en-US" altLang="zh-CN" sz="1800" dirty="0" err="1">
                <a:solidFill>
                  <a:srgbClr val="000000"/>
                </a:solidFill>
              </a:rPr>
              <a:t>x_test</a:t>
            </a:r>
            <a:r>
              <a:rPr lang="en-US" altLang="zh-CN" sz="1800" dirty="0">
                <a:solidFill>
                  <a:srgbClr val="000000"/>
                </a:solidFill>
              </a:rPr>
              <a:t>)</a:t>
            </a:r>
            <a:endParaRPr lang="en-US" altLang="zh-CN" sz="1800" dirty="0">
              <a:solidFill>
                <a:srgbClr val="000000"/>
              </a:solidFill>
            </a:endParaRPr>
          </a:p>
          <a:p>
            <a:pPr marL="0" indent="0">
              <a:buNone/>
            </a:pPr>
            <a:endParaRPr lang="en-US" altLang="zh-CN" sz="1800" dirty="0">
              <a:solidFill>
                <a:srgbClr val="000000"/>
              </a:solidFill>
            </a:endParaRPr>
          </a:p>
          <a:p>
            <a:pPr marL="0" indent="0">
              <a:buNone/>
            </a:pPr>
            <a:endParaRPr lang="zh-CN" altLang="en-US" sz="1800" dirty="0">
              <a:solidFill>
                <a:srgbClr val="00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178223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支持向量机分类</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r>
              <a:rPr lang="zh-CN" altLang="en-US" sz="1800" dirty="0">
                <a:solidFill>
                  <a:srgbClr val="000000"/>
                </a:solidFill>
              </a:rPr>
              <a:t>使</a:t>
            </a:r>
            <a:r>
              <a:rPr lang="zh-CN" altLang="en-US" sz="1800" dirty="0" smtClean="0">
                <a:solidFill>
                  <a:srgbClr val="000000"/>
                </a:solidFill>
              </a:rPr>
              <a:t>用</a:t>
            </a:r>
            <a:r>
              <a:rPr lang="en-US" altLang="zh-CN" sz="1800" dirty="0" err="1">
                <a:solidFill>
                  <a:srgbClr val="000000"/>
                </a:solidFill>
              </a:rPr>
              <a:t>sklearn</a:t>
            </a:r>
            <a:r>
              <a:rPr lang="zh-CN" altLang="en-US" sz="1800" dirty="0">
                <a:solidFill>
                  <a:srgbClr val="000000"/>
                </a:solidFill>
              </a:rPr>
              <a:t>中的</a:t>
            </a:r>
            <a:r>
              <a:rPr lang="en-US" altLang="zh-CN" sz="1800" dirty="0">
                <a:solidFill>
                  <a:srgbClr val="000000"/>
                </a:solidFill>
              </a:rPr>
              <a:t>SVM</a:t>
            </a:r>
            <a:r>
              <a:rPr lang="zh-CN" altLang="en-US" sz="1800" dirty="0">
                <a:solidFill>
                  <a:srgbClr val="000000"/>
                </a:solidFill>
              </a:rPr>
              <a:t>工具包</a:t>
            </a:r>
            <a:r>
              <a:rPr lang="en-US" altLang="zh-CN" sz="1800" dirty="0">
                <a:solidFill>
                  <a:srgbClr val="000000"/>
                </a:solidFill>
              </a:rPr>
              <a:t>SVC</a:t>
            </a:r>
            <a:r>
              <a:rPr lang="zh-CN" altLang="en-US" sz="1800" dirty="0">
                <a:solidFill>
                  <a:srgbClr val="000000"/>
                </a:solidFill>
              </a:rPr>
              <a:t>（</a:t>
            </a:r>
            <a:r>
              <a:rPr lang="en-US" altLang="zh-CN" sz="1800" dirty="0">
                <a:solidFill>
                  <a:srgbClr val="000000"/>
                </a:solidFill>
              </a:rPr>
              <a:t>C-Support Vector Classification</a:t>
            </a:r>
            <a:r>
              <a:rPr lang="zh-CN" altLang="en-US" sz="1800" dirty="0" smtClean="0">
                <a:solidFill>
                  <a:srgbClr val="000000"/>
                </a:solidFill>
              </a:rPr>
              <a:t>）来进行分类，核函数采用的是线性核函数，代码如下：</a:t>
            </a:r>
            <a:endParaRPr lang="en-US" altLang="zh-CN" sz="1800" dirty="0" smtClean="0">
              <a:solidFill>
                <a:srgbClr val="000000"/>
              </a:solidFill>
            </a:endParaRPr>
          </a:p>
          <a:p>
            <a:pPr marL="0" indent="0">
              <a:buNone/>
            </a:pPr>
            <a:r>
              <a:rPr lang="en-US" altLang="zh-CN" sz="1800" dirty="0" smtClean="0">
                <a:solidFill>
                  <a:srgbClr val="000000"/>
                </a:solidFill>
              </a:rPr>
              <a:t>       </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svc </a:t>
            </a:r>
            <a:r>
              <a:rPr lang="en-US" altLang="zh-CN" sz="1800" dirty="0">
                <a:solidFill>
                  <a:srgbClr val="000000"/>
                </a:solidFill>
              </a:rPr>
              <a:t>= SVC(kernel='linear')</a:t>
            </a:r>
            <a:endParaRPr lang="en-US" altLang="zh-CN" sz="1800" dirty="0">
              <a:solidFill>
                <a:srgbClr val="000000"/>
              </a:solidFill>
            </a:endParaRPr>
          </a:p>
          <a:p>
            <a:pPr marL="0" indent="0">
              <a:buNone/>
            </a:pPr>
            <a:r>
              <a:rPr lang="en-US" altLang="zh-CN" sz="1800" dirty="0" smtClean="0">
                <a:solidFill>
                  <a:srgbClr val="000000"/>
                </a:solidFill>
              </a:rPr>
              <a:t>       </a:t>
            </a:r>
            <a:r>
              <a:rPr lang="en-US" altLang="zh-CN" sz="1800" dirty="0" err="1" smtClean="0">
                <a:solidFill>
                  <a:srgbClr val="000000"/>
                </a:solidFill>
              </a:rPr>
              <a:t>svc.fit</a:t>
            </a:r>
            <a:r>
              <a:rPr lang="en-US" altLang="zh-CN" sz="1800" dirty="0" smtClean="0">
                <a:solidFill>
                  <a:srgbClr val="000000"/>
                </a:solidFill>
              </a:rPr>
              <a:t>(</a:t>
            </a:r>
            <a:r>
              <a:rPr lang="en-US" altLang="zh-CN" sz="1800" dirty="0" err="1" smtClean="0">
                <a:solidFill>
                  <a:srgbClr val="000000"/>
                </a:solidFill>
              </a:rPr>
              <a:t>x_train</a:t>
            </a:r>
            <a:r>
              <a:rPr lang="en-US" altLang="zh-CN" sz="1800" dirty="0">
                <a:solidFill>
                  <a:srgbClr val="000000"/>
                </a:solidFill>
              </a:rPr>
              <a:t>, </a:t>
            </a:r>
            <a:r>
              <a:rPr lang="en-US" altLang="zh-CN" sz="1800" dirty="0" err="1">
                <a:solidFill>
                  <a:srgbClr val="000000"/>
                </a:solidFill>
              </a:rPr>
              <a:t>y_train</a:t>
            </a:r>
            <a:r>
              <a:rPr lang="en-US" altLang="zh-CN" sz="1800" dirty="0" smtClean="0">
                <a:solidFill>
                  <a:srgbClr val="000000"/>
                </a:solidFill>
              </a:rPr>
              <a:t>)</a:t>
            </a:r>
            <a:endParaRPr lang="en-US" altLang="zh-CN" sz="1800" dirty="0">
              <a:solidFill>
                <a:srgbClr val="000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29023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查看训练后的分类结果</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r>
              <a:rPr lang="zh-CN" altLang="en-US" sz="1800" dirty="0" smtClean="0">
                <a:solidFill>
                  <a:srgbClr val="000000"/>
                </a:solidFill>
              </a:rPr>
              <a:t>使用测试集评估分类器的效果，代码如下：</a:t>
            </a:r>
            <a:endParaRPr lang="en-US" altLang="zh-CN" sz="1800" dirty="0" smtClean="0">
              <a:solidFill>
                <a:srgbClr val="000000"/>
              </a:solidFill>
            </a:endParaRPr>
          </a:p>
          <a:p>
            <a:pPr marL="0" indent="0">
              <a:buNone/>
            </a:pPr>
            <a:r>
              <a:rPr lang="en-US" altLang="zh-CN" sz="1800" dirty="0">
                <a:solidFill>
                  <a:srgbClr val="000000"/>
                </a:solidFill>
              </a:rPr>
              <a:t>       print('%.5f' % </a:t>
            </a:r>
            <a:r>
              <a:rPr lang="en-US" altLang="zh-CN" sz="1800" dirty="0" err="1">
                <a:solidFill>
                  <a:srgbClr val="000000"/>
                </a:solidFill>
              </a:rPr>
              <a:t>svc.score</a:t>
            </a:r>
            <a:r>
              <a:rPr lang="en-US" altLang="zh-CN" sz="1800" dirty="0">
                <a:solidFill>
                  <a:srgbClr val="000000"/>
                </a:solidFill>
              </a:rPr>
              <a:t>(</a:t>
            </a:r>
            <a:r>
              <a:rPr lang="en-US" altLang="zh-CN" sz="1800" dirty="0" err="1">
                <a:solidFill>
                  <a:srgbClr val="000000"/>
                </a:solidFill>
              </a:rPr>
              <a:t>x_test_pca</a:t>
            </a:r>
            <a:r>
              <a:rPr lang="en-US" altLang="zh-CN" sz="1800" dirty="0">
                <a:solidFill>
                  <a:srgbClr val="000000"/>
                </a:solidFill>
              </a:rPr>
              <a:t>, </a:t>
            </a:r>
            <a:r>
              <a:rPr lang="en-US" altLang="zh-CN" sz="1800" dirty="0" err="1">
                <a:solidFill>
                  <a:srgbClr val="000000"/>
                </a:solidFill>
              </a:rPr>
              <a:t>y_test</a:t>
            </a:r>
            <a:r>
              <a:rPr lang="en-US" altLang="zh-CN" sz="1800" dirty="0" smtClean="0">
                <a:solidFill>
                  <a:srgbClr val="000000"/>
                </a:solidFill>
              </a:rPr>
              <a:t>))</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zh-CN" altLang="en-US" sz="1800" dirty="0" smtClean="0">
                <a:solidFill>
                  <a:srgbClr val="000000"/>
                </a:solidFill>
              </a:rPr>
              <a:t>得到的输出正确率结果如下图所示：</a:t>
            </a:r>
            <a:endParaRPr lang="en-US" altLang="zh-CN" sz="1800" dirty="0" smtClean="0">
              <a:solidFill>
                <a:srgbClr val="000000"/>
              </a:solidFill>
            </a:endParaRPr>
          </a:p>
          <a:p>
            <a:pPr marL="0" indent="0" algn="ctr">
              <a:buNone/>
            </a:pPr>
            <a:endParaRPr lang="en-US" altLang="zh-CN" sz="1800" dirty="0">
              <a:solidFill>
                <a:srgbClr val="000000"/>
              </a:solidFill>
            </a:endParaRPr>
          </a:p>
        </p:txBody>
      </p:sp>
      <p:pic>
        <p:nvPicPr>
          <p:cNvPr id="10" name="图片 9"/>
          <p:cNvPicPr/>
          <p:nvPr/>
        </p:nvPicPr>
        <p:blipFill>
          <a:blip r:embed="rId1">
            <a:extLst>
              <a:ext uri="{28A0092B-C50C-407E-A947-70E740481C1C}">
                <a14:useLocalDpi xmlns:a14="http://schemas.microsoft.com/office/drawing/2010/main" val="0"/>
              </a:ext>
            </a:extLst>
          </a:blip>
          <a:srcRect/>
          <a:stretch>
            <a:fillRect/>
          </a:stretch>
        </p:blipFill>
        <p:spPr bwMode="auto">
          <a:xfrm>
            <a:off x="1935480" y="2662860"/>
            <a:ext cx="5273040" cy="556260"/>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29023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查看训练后的分类结果</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r>
              <a:rPr lang="zh-CN" altLang="en-US" sz="1800" dirty="0" smtClean="0">
                <a:solidFill>
                  <a:srgbClr val="000000"/>
                </a:solidFill>
              </a:rPr>
              <a:t>进行对比实验，将保留维度为</a:t>
            </a:r>
            <a:r>
              <a:rPr lang="en-US" altLang="zh-CN" sz="1800" dirty="0" smtClean="0">
                <a:solidFill>
                  <a:srgbClr val="000000"/>
                </a:solidFill>
              </a:rPr>
              <a:t>10</a:t>
            </a:r>
            <a:r>
              <a:rPr lang="zh-CN" altLang="en-US" sz="1800" dirty="0" smtClean="0">
                <a:solidFill>
                  <a:srgbClr val="000000"/>
                </a:solidFill>
              </a:rPr>
              <a:t>和</a:t>
            </a:r>
            <a:r>
              <a:rPr lang="en-US" altLang="zh-CN" sz="1800" dirty="0" smtClean="0">
                <a:solidFill>
                  <a:srgbClr val="000000"/>
                </a:solidFill>
              </a:rPr>
              <a:t>20</a:t>
            </a:r>
            <a:r>
              <a:rPr lang="zh-CN" altLang="en-US" sz="1800" dirty="0" smtClean="0">
                <a:solidFill>
                  <a:srgbClr val="000000"/>
                </a:solidFill>
              </a:rPr>
              <a:t>时的效果依次如下面两张图所示：</a:t>
            </a:r>
            <a:endParaRPr lang="en-US" altLang="zh-CN" sz="1800" dirty="0" smtClean="0">
              <a:solidFill>
                <a:srgbClr val="000000"/>
              </a:solidFill>
            </a:endParaRPr>
          </a:p>
          <a:p>
            <a:pPr marL="0" indent="0" algn="ctr">
              <a:buNone/>
            </a:pPr>
            <a:endParaRPr lang="en-US" altLang="zh-CN" sz="1800" dirty="0" smtClean="0">
              <a:solidFill>
                <a:srgbClr val="000000"/>
              </a:solidFill>
            </a:endParaRPr>
          </a:p>
          <a:p>
            <a:pPr marL="0" indent="0" algn="ctr">
              <a:buNone/>
            </a:pPr>
            <a:endParaRPr lang="en-US" altLang="zh-CN" sz="1800" dirty="0">
              <a:solidFill>
                <a:srgbClr val="000000"/>
              </a:solidFill>
            </a:endParaRPr>
          </a:p>
          <a:p>
            <a:pPr marL="0" indent="0" algn="ctr">
              <a:buNone/>
            </a:pPr>
            <a:endParaRPr lang="en-US" altLang="zh-CN" sz="1800" dirty="0" smtClean="0">
              <a:solidFill>
                <a:srgbClr val="000000"/>
              </a:solidFill>
            </a:endParaRPr>
          </a:p>
          <a:p>
            <a:pPr marL="0" indent="0" algn="ctr">
              <a:buNone/>
            </a:pPr>
            <a:endParaRPr lang="en-US" altLang="zh-CN" sz="1800" dirty="0">
              <a:solidFill>
                <a:srgbClr val="000000"/>
              </a:solidFill>
            </a:endParaRPr>
          </a:p>
          <a:p>
            <a:pPr marL="0" indent="0" algn="ctr">
              <a:buNone/>
            </a:pPr>
            <a:endParaRPr lang="en-US" altLang="zh-CN" sz="1800" dirty="0">
              <a:solidFill>
                <a:srgbClr val="000000"/>
              </a:solidFill>
            </a:endParaRPr>
          </a:p>
          <a:p>
            <a:pPr marL="0" indent="0">
              <a:buNone/>
            </a:pPr>
            <a:r>
              <a:rPr lang="en-US" altLang="zh-CN" sz="1800" dirty="0" smtClean="0">
                <a:solidFill>
                  <a:srgbClr val="000000"/>
                </a:solidFill>
              </a:rPr>
              <a:t>       </a:t>
            </a:r>
            <a:r>
              <a:rPr lang="zh-CN" altLang="en-US" sz="1800" dirty="0" smtClean="0">
                <a:solidFill>
                  <a:srgbClr val="000000"/>
                </a:solidFill>
              </a:rPr>
              <a:t>从图中显示的正确率的情况对比来看，特征数量降为</a:t>
            </a:r>
            <a:r>
              <a:rPr lang="en-US" altLang="zh-CN" sz="1800" dirty="0" smtClean="0">
                <a:solidFill>
                  <a:srgbClr val="000000"/>
                </a:solidFill>
              </a:rPr>
              <a:t>15</a:t>
            </a:r>
            <a:r>
              <a:rPr lang="zh-CN" altLang="en-US" sz="1800" dirty="0" smtClean="0">
                <a:solidFill>
                  <a:srgbClr val="000000"/>
                </a:solidFill>
              </a:rPr>
              <a:t>时，训练的结果是     </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zh-CN" altLang="en-US" sz="1800" dirty="0" smtClean="0">
                <a:solidFill>
                  <a:srgbClr val="000000"/>
                </a:solidFill>
              </a:rPr>
              <a:t>最好的。</a:t>
            </a:r>
            <a:endParaRPr lang="en-US" altLang="zh-CN" sz="1800" dirty="0" smtClean="0">
              <a:solidFill>
                <a:srgbClr val="000000"/>
              </a:solidFill>
            </a:endParaRPr>
          </a:p>
          <a:p>
            <a:pPr marL="0" indent="0" algn="ctr">
              <a:buNone/>
            </a:pPr>
            <a:endParaRPr lang="en-US" altLang="zh-CN" sz="1800" dirty="0">
              <a:solidFill>
                <a:srgbClr val="000000"/>
              </a:solidFill>
            </a:endParaRPr>
          </a:p>
          <a:p>
            <a:pPr marL="0" indent="0" algn="ctr">
              <a:buNone/>
            </a:pPr>
            <a:endParaRPr lang="en-US" altLang="zh-CN" sz="1800" dirty="0" smtClean="0">
              <a:solidFill>
                <a:srgbClr val="000000"/>
              </a:solidFill>
            </a:endParaRPr>
          </a:p>
        </p:txBody>
      </p:sp>
      <p:pic>
        <p:nvPicPr>
          <p:cNvPr id="13" name="图片 12"/>
          <p:cNvPicPr/>
          <p:nvPr/>
        </p:nvPicPr>
        <p:blipFill>
          <a:blip r:embed="rId1">
            <a:extLst>
              <a:ext uri="{28A0092B-C50C-407E-A947-70E740481C1C}">
                <a14:useLocalDpi xmlns:a14="http://schemas.microsoft.com/office/drawing/2010/main" val="0"/>
              </a:ext>
            </a:extLst>
          </a:blip>
          <a:srcRect/>
          <a:stretch>
            <a:fillRect/>
          </a:stretch>
        </p:blipFill>
        <p:spPr bwMode="auto">
          <a:xfrm>
            <a:off x="1986915" y="1754294"/>
            <a:ext cx="5265420" cy="601980"/>
          </a:xfrm>
          <a:prstGeom prst="rect">
            <a:avLst/>
          </a:prstGeom>
          <a:noFill/>
          <a:ln>
            <a:noFill/>
          </a:ln>
        </p:spPr>
      </p:pic>
      <p:pic>
        <p:nvPicPr>
          <p:cNvPr id="14" name="图片 13"/>
          <p:cNvPicPr/>
          <p:nvPr/>
        </p:nvPicPr>
        <p:blipFill>
          <a:blip r:embed="rId2">
            <a:extLst>
              <a:ext uri="{28A0092B-C50C-407E-A947-70E740481C1C}">
                <a14:useLocalDpi xmlns:a14="http://schemas.microsoft.com/office/drawing/2010/main" val="0"/>
              </a:ext>
            </a:extLst>
          </a:blip>
          <a:srcRect/>
          <a:stretch>
            <a:fillRect/>
          </a:stretch>
        </p:blipFill>
        <p:spPr bwMode="auto">
          <a:xfrm>
            <a:off x="1979295" y="2694093"/>
            <a:ext cx="5273040" cy="60198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36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线性判别分析</a:t>
            </a:r>
            <a:r>
              <a:rPr lang="en-US" altLang="zh-CN" sz="1800" dirty="0" smtClean="0">
                <a:solidFill>
                  <a:srgbClr val="000000"/>
                </a:solidFill>
              </a:rPr>
              <a:t>LDA</a:t>
            </a:r>
            <a:r>
              <a:rPr lang="zh-CN" altLang="en-US" sz="1800" dirty="0" smtClean="0">
                <a:solidFill>
                  <a:srgbClr val="000000"/>
                </a:solidFill>
              </a:rPr>
              <a:t>是一种有监督的线性降维算法。与</a:t>
            </a:r>
            <a:r>
              <a:rPr lang="en-US" altLang="zh-CN" sz="1800" dirty="0" smtClean="0">
                <a:solidFill>
                  <a:srgbClr val="000000"/>
                </a:solidFill>
              </a:rPr>
              <a:t>PCA</a:t>
            </a:r>
            <a:r>
              <a:rPr lang="zh-CN" altLang="en-US" sz="1800" dirty="0" smtClean="0">
                <a:solidFill>
                  <a:srgbClr val="000000"/>
                </a:solidFill>
              </a:rPr>
              <a:t>不同，</a:t>
            </a:r>
            <a:r>
              <a:rPr lang="en-US" altLang="zh-CN" sz="1800" dirty="0" smtClean="0">
                <a:solidFill>
                  <a:srgbClr val="000000"/>
                </a:solidFill>
              </a:rPr>
              <a:t>LDA</a:t>
            </a:r>
            <a:r>
              <a:rPr lang="zh-CN" altLang="en-US" sz="1800" dirty="0" smtClean="0">
                <a:solidFill>
                  <a:srgbClr val="000000"/>
                </a:solidFill>
              </a:rPr>
              <a:t>是为了使降维后的数据点尽可能地容易被区分</a:t>
            </a:r>
            <a:endParaRPr lang="en-US" altLang="zh-CN" sz="1800" dirty="0" smtClean="0">
              <a:solidFill>
                <a:srgbClr val="000000"/>
              </a:solidFill>
            </a:endParaRPr>
          </a:p>
          <a:p>
            <a:r>
              <a:rPr lang="zh-CN" altLang="en-US" sz="1800" dirty="0" smtClean="0">
                <a:solidFill>
                  <a:srgbClr val="000000"/>
                </a:solidFill>
              </a:rPr>
              <a:t>线性判别分析的原理是对于给定的训练集，设法将样本投影到一条直线上，使得同类的投影点尽可能接近，异类样本的投影点尽可能远离；在对新样本进行分类时，将其投影到这条直线上，再根据投影点的位置来确定新样本的类别。</a:t>
            </a:r>
            <a:r>
              <a:rPr lang="en-US" altLang="zh-CN" sz="1800" dirty="0" smtClean="0">
                <a:solidFill>
                  <a:srgbClr val="000000"/>
                </a:solidFill>
              </a:rPr>
              <a:t>PCA</a:t>
            </a:r>
            <a:r>
              <a:rPr lang="zh-CN" altLang="en-US" sz="1800" dirty="0" smtClean="0">
                <a:solidFill>
                  <a:srgbClr val="000000"/>
                </a:solidFill>
              </a:rPr>
              <a:t>主要是从特征的</a:t>
            </a:r>
            <a:r>
              <a:rPr lang="zh-CN" altLang="en-US" sz="1800" dirty="0" smtClean="0">
                <a:solidFill>
                  <a:srgbClr val="FF0000"/>
                </a:solidFill>
              </a:rPr>
              <a:t>协方差</a:t>
            </a:r>
            <a:r>
              <a:rPr lang="zh-CN" altLang="en-US" sz="1800" dirty="0" smtClean="0">
                <a:solidFill>
                  <a:srgbClr val="000000"/>
                </a:solidFill>
              </a:rPr>
              <a:t>角度，去找到比较好的投影方式。</a:t>
            </a:r>
            <a:r>
              <a:rPr lang="en-US" altLang="zh-CN" sz="1800" dirty="0" smtClean="0">
                <a:solidFill>
                  <a:srgbClr val="000000"/>
                </a:solidFill>
              </a:rPr>
              <a:t>LDA</a:t>
            </a:r>
            <a:r>
              <a:rPr lang="zh-CN" altLang="en-US" sz="1800" dirty="0" smtClean="0">
                <a:solidFill>
                  <a:srgbClr val="000000"/>
                </a:solidFill>
              </a:rPr>
              <a:t>更多地考虑了</a:t>
            </a:r>
            <a:r>
              <a:rPr lang="zh-CN" altLang="en-US" sz="1800" dirty="0" smtClean="0">
                <a:solidFill>
                  <a:srgbClr val="FF0000"/>
                </a:solidFill>
              </a:rPr>
              <a:t>标注</a:t>
            </a:r>
            <a:r>
              <a:rPr lang="zh-CN" altLang="en-US" sz="1800" dirty="0" smtClean="0">
                <a:solidFill>
                  <a:srgbClr val="000000"/>
                </a:solidFill>
              </a:rPr>
              <a:t>，即希望投影后不同类别之间数据点的距离更大，同一类别的数据点更紧凑</a:t>
            </a:r>
            <a:endParaRPr lang="en-US" altLang="zh-CN" sz="1800" dirty="0" smtClean="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567182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主成分分析：降维后的结果要保持原始数据固有结构</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5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原始数据中的结构</a:t>
            </a:r>
            <a:endParaRPr sz="1800">
              <a:solidFill>
                <a:srgbClr val="000000"/>
              </a:solidFill>
            </a:endParaRPr>
          </a:p>
          <a:p>
            <a:pPr lvl="1"/>
            <a:r>
              <a:rPr sz="1575">
                <a:solidFill>
                  <a:srgbClr val="000000"/>
                </a:solidFill>
              </a:rPr>
              <a:t>图像数据中结构：视觉对象区域构成的空间分布</a:t>
            </a:r>
            <a:endParaRPr sz="1575">
              <a:solidFill>
                <a:srgbClr val="000000"/>
              </a:solidFill>
            </a:endParaRPr>
          </a:p>
          <a:p>
            <a:pPr lvl="1"/>
            <a:r>
              <a:rPr sz="1575">
                <a:solidFill>
                  <a:srgbClr val="000000"/>
                </a:solidFill>
              </a:rPr>
              <a:t>文本数据中结构：单词之间的(共现)相似或不相似</a:t>
            </a:r>
            <a:endParaRPr sz="1575">
              <a:solidFill>
                <a:srgbClr val="000000"/>
              </a:solidFill>
            </a:endParaRPr>
          </a:p>
        </p:txBody>
      </p:sp>
      <p:graphicFrame>
        <p:nvGraphicFramePr>
          <p:cNvPr id="2" name="对象 1"/>
          <p:cNvGraphicFramePr/>
          <p:nvPr/>
        </p:nvGraphicFramePr>
        <p:xfrm>
          <a:off x="1179195" y="2115820"/>
          <a:ext cx="5757545" cy="2196465"/>
        </p:xfrm>
        <a:graphic>
          <a:graphicData uri="http://schemas.openxmlformats.org/presentationml/2006/ole">
            <mc:AlternateContent xmlns:mc="http://schemas.openxmlformats.org/markup-compatibility/2006">
              <mc:Choice xmlns:v="urn:schemas-microsoft-com:vml" Requires="v">
                <p:oleObj spid="_x0000_s1027" name="" r:id="rId1" imgW="5753100" imgH="2194560" progId="Paint.Picture">
                  <p:embed/>
                </p:oleObj>
              </mc:Choice>
              <mc:Fallback>
                <p:oleObj name="" r:id="rId1" imgW="5753100" imgH="2194560" progId="Paint.Picture">
                  <p:embed/>
                  <p:pic>
                    <p:nvPicPr>
                      <p:cNvPr id="0" name="图片 2"/>
                      <p:cNvPicPr/>
                      <p:nvPr/>
                    </p:nvPicPr>
                    <p:blipFill>
                      <a:blip r:embed="rId2"/>
                      <a:stretch>
                        <a:fillRect/>
                      </a:stretch>
                    </p:blipFill>
                    <p:spPr>
                      <a:xfrm>
                        <a:off x="1179195" y="2115820"/>
                        <a:ext cx="5757545" cy="21964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17243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LDA</a:t>
                </a:r>
                <a:r>
                  <a:rPr lang="zh-CN" altLang="en-US" sz="1800" dirty="0">
                    <a:solidFill>
                      <a:srgbClr val="000000"/>
                    </a:solidFill>
                  </a:rPr>
                  <a:t>的降维过程</a:t>
                </a:r>
                <a:r>
                  <a:rPr lang="zh-CN" altLang="en-US" sz="1800" dirty="0" smtClean="0">
                    <a:solidFill>
                      <a:srgbClr val="000000"/>
                    </a:solidFill>
                  </a:rPr>
                  <a:t>如下</a:t>
                </a:r>
                <a:endParaRPr lang="en-US" altLang="zh-CN" sz="1800" dirty="0" smtClean="0">
                  <a:solidFill>
                    <a:srgbClr val="000000"/>
                  </a:solidFill>
                </a:endParaRPr>
              </a:p>
              <a:p>
                <a:pPr lvl="1"/>
                <a:r>
                  <a:rPr lang="zh-CN" altLang="en-US" sz="1400" dirty="0" smtClean="0">
                    <a:solidFill>
                      <a:srgbClr val="000000"/>
                    </a:solidFill>
                  </a:rPr>
                  <a:t>计算</a:t>
                </a:r>
                <a:r>
                  <a:rPr lang="zh-CN" altLang="en-US" sz="1400" dirty="0">
                    <a:solidFill>
                      <a:srgbClr val="000000"/>
                    </a:solidFill>
                  </a:rPr>
                  <a:t>数据集中每个类别下所有样本的</a:t>
                </a:r>
                <a:r>
                  <a:rPr lang="zh-CN" altLang="en-US" sz="1400" dirty="0" smtClean="0">
                    <a:solidFill>
                      <a:srgbClr val="000000"/>
                    </a:solidFill>
                  </a:rPr>
                  <a:t>均值向量</a:t>
                </a:r>
                <a:endParaRPr lang="en-US" altLang="zh-CN" sz="1400" dirty="0" smtClean="0">
                  <a:solidFill>
                    <a:srgbClr val="000000"/>
                  </a:solidFill>
                </a:endParaRPr>
              </a:p>
              <a:p>
                <a:pPr lvl="1"/>
                <a:r>
                  <a:rPr lang="zh-CN" altLang="en-US" sz="1400" dirty="0" smtClean="0">
                    <a:solidFill>
                      <a:srgbClr val="000000"/>
                    </a:solidFill>
                  </a:rPr>
                  <a:t>通过均值向量，计算</a:t>
                </a:r>
                <a:r>
                  <a:rPr lang="zh-CN" altLang="en-US" sz="1400" dirty="0">
                    <a:solidFill>
                      <a:srgbClr val="000000"/>
                    </a:solidFill>
                  </a:rPr>
                  <a:t>类间散布</a:t>
                </a:r>
                <a:r>
                  <a:rPr lang="zh-CN" altLang="en-US" sz="1400" dirty="0" smtClean="0">
                    <a:solidFill>
                      <a:srgbClr val="000000"/>
                    </a:solidFill>
                  </a:rPr>
                  <a:t>矩阵</a:t>
                </a:r>
                <a14:m>
                  <m:oMath xmlns:m="http://schemas.openxmlformats.org/officeDocument/2006/math">
                    <m:sSub>
                      <m:sSubPr>
                        <m:ctrlPr>
                          <a:rPr lang="en-US" altLang="zh-CN" sz="1400" i="1" smtClean="0">
                            <a:solidFill>
                              <a:srgbClr val="000000"/>
                            </a:solidFill>
                            <a:latin typeface="Cambria Math"/>
                          </a:rPr>
                        </m:ctrlPr>
                      </m:sSubPr>
                      <m:e>
                        <m:r>
                          <a:rPr lang="en-US" altLang="zh-CN" sz="1400" b="0" i="1" smtClean="0">
                            <a:solidFill>
                              <a:srgbClr val="000000"/>
                            </a:solidFill>
                            <a:latin typeface="Cambria Math" panose="02040503050406030204" pitchFamily="18" charset="0"/>
                          </a:rPr>
                          <m:t>𝑆</m:t>
                        </m:r>
                      </m:e>
                      <m:sub>
                        <m:r>
                          <a:rPr lang="en-US" altLang="zh-CN" sz="1400" b="0" i="1" smtClean="0">
                            <a:solidFill>
                              <a:srgbClr val="000000"/>
                            </a:solidFill>
                            <a:latin typeface="Cambria Math" panose="02040503050406030204" pitchFamily="18" charset="0"/>
                          </a:rPr>
                          <m:t>𝐵</m:t>
                        </m:r>
                      </m:sub>
                    </m:sSub>
                  </m:oMath>
                </a14:m>
                <a:r>
                  <a:rPr lang="zh-CN" altLang="en-US" sz="1400" dirty="0" smtClean="0">
                    <a:solidFill>
                      <a:srgbClr val="000000"/>
                    </a:solidFill>
                  </a:rPr>
                  <a:t>和</a:t>
                </a:r>
                <a:r>
                  <a:rPr lang="zh-CN" altLang="en-US" sz="1400" dirty="0">
                    <a:solidFill>
                      <a:srgbClr val="000000"/>
                    </a:solidFill>
                  </a:rPr>
                  <a:t>类内散布矩阵</a:t>
                </a:r>
                <a14:m>
                  <m:oMath xmlns:m="http://schemas.openxmlformats.org/officeDocument/2006/math">
                    <m:sSub>
                      <m:sSubPr>
                        <m:ctrlPr>
                          <a:rPr lang="en-US" altLang="zh-CN" sz="1400" i="1">
                            <a:solidFill>
                              <a:srgbClr val="000000"/>
                            </a:solidFill>
                            <a:latin typeface="Cambria Math"/>
                          </a:rPr>
                        </m:ctrlPr>
                      </m:sSubPr>
                      <m:e>
                        <m:r>
                          <a:rPr lang="en-US" altLang="zh-CN" sz="1400" i="1">
                            <a:solidFill>
                              <a:srgbClr val="000000"/>
                            </a:solidFill>
                            <a:latin typeface="Cambria Math" panose="02040503050406030204" pitchFamily="18" charset="0"/>
                          </a:rPr>
                          <m:t>𝑆</m:t>
                        </m:r>
                      </m:e>
                      <m:sub>
                        <m:r>
                          <a:rPr lang="en-US" altLang="zh-CN" sz="1400" b="0" i="1" smtClean="0">
                            <a:solidFill>
                              <a:srgbClr val="000000"/>
                            </a:solidFill>
                            <a:latin typeface="Cambria Math" panose="02040503050406030204" pitchFamily="18" charset="0"/>
                          </a:rPr>
                          <m:t>𝑊</m:t>
                        </m:r>
                      </m:sub>
                    </m:sSub>
                  </m:oMath>
                </a14:m>
                <a:endParaRPr lang="en-US" altLang="zh-CN" sz="1400" dirty="0" smtClean="0">
                  <a:solidFill>
                    <a:srgbClr val="000000"/>
                  </a:solidFill>
                </a:endParaRPr>
              </a:p>
              <a:p>
                <a:pPr lvl="1"/>
                <a:r>
                  <a:rPr lang="zh-CN" altLang="en-US" sz="1400" dirty="0" smtClean="0">
                    <a:solidFill>
                      <a:srgbClr val="000000"/>
                    </a:solidFill>
                  </a:rPr>
                  <a:t>依据</a:t>
                </a:r>
                <a:r>
                  <a:rPr lang="zh-CN" altLang="en-US" sz="1400" dirty="0">
                    <a:solidFill>
                      <a:srgbClr val="000000"/>
                    </a:solidFill>
                  </a:rPr>
                  <a:t>公式</a:t>
                </a:r>
                <a14:m>
                  <m:oMath xmlns:m="http://schemas.openxmlformats.org/officeDocument/2006/math">
                    <m:sSubSup>
                      <m:sSubSupPr>
                        <m:ctrlPr>
                          <a:rPr lang="en-US" altLang="zh-CN" sz="1400" i="1" dirty="0" smtClean="0">
                            <a:solidFill>
                              <a:srgbClr val="000000"/>
                            </a:solidFill>
                            <a:latin typeface="Cambria Math"/>
                          </a:rPr>
                        </m:ctrlPr>
                      </m:sSubSupPr>
                      <m:e>
                        <m:r>
                          <a:rPr lang="en-US" altLang="zh-CN" sz="1400" b="0" i="1" dirty="0" smtClean="0">
                            <a:solidFill>
                              <a:srgbClr val="000000"/>
                            </a:solidFill>
                            <a:latin typeface="Cambria Math" panose="02040503050406030204" pitchFamily="18" charset="0"/>
                          </a:rPr>
                          <m:t>𝑆</m:t>
                        </m:r>
                      </m:e>
                      <m:sub>
                        <m:r>
                          <a:rPr lang="en-US" altLang="zh-CN" sz="1400" b="0" i="1" dirty="0" smtClean="0">
                            <a:solidFill>
                              <a:srgbClr val="000000"/>
                            </a:solidFill>
                            <a:latin typeface="Cambria Math" panose="02040503050406030204" pitchFamily="18" charset="0"/>
                          </a:rPr>
                          <m:t>𝑊</m:t>
                        </m:r>
                      </m:sub>
                      <m:sup>
                        <m:r>
                          <a:rPr lang="en-US" altLang="zh-CN" sz="1400" i="1" dirty="0">
                            <a:solidFill>
                              <a:srgbClr val="000000"/>
                            </a:solidFill>
                            <a:latin typeface="Cambria Math" panose="02040503050406030204" pitchFamily="18" charset="0"/>
                          </a:rPr>
                          <m:t>−</m:t>
                        </m:r>
                        <m:r>
                          <a:rPr lang="en-US" altLang="zh-CN" sz="1400" b="0" i="1" dirty="0" smtClean="0">
                            <a:solidFill>
                              <a:srgbClr val="000000"/>
                            </a:solidFill>
                            <a:latin typeface="Cambria Math" panose="02040503050406030204" pitchFamily="18" charset="0"/>
                          </a:rPr>
                          <m:t>1</m:t>
                        </m:r>
                      </m:sup>
                    </m:sSubSup>
                    <m:sSub>
                      <m:sSubPr>
                        <m:ctrlPr>
                          <a:rPr lang="en-US" altLang="zh-CN" sz="1400" i="1">
                            <a:solidFill>
                              <a:srgbClr val="000000"/>
                            </a:solidFill>
                            <a:latin typeface="Cambria Math"/>
                          </a:rPr>
                        </m:ctrlPr>
                      </m:sSubPr>
                      <m:e>
                        <m:r>
                          <a:rPr lang="en-US" altLang="zh-CN" sz="1400" i="1">
                            <a:solidFill>
                              <a:srgbClr val="000000"/>
                            </a:solidFill>
                            <a:latin typeface="Cambria Math" panose="02040503050406030204" pitchFamily="18" charset="0"/>
                          </a:rPr>
                          <m:t>𝑆</m:t>
                        </m:r>
                      </m:e>
                      <m:sub>
                        <m:r>
                          <a:rPr lang="en-US" altLang="zh-CN" sz="1400" i="1">
                            <a:solidFill>
                              <a:srgbClr val="000000"/>
                            </a:solidFill>
                            <a:latin typeface="Cambria Math" panose="02040503050406030204" pitchFamily="18" charset="0"/>
                          </a:rPr>
                          <m:t>𝐵</m:t>
                        </m:r>
                      </m:sub>
                    </m:sSub>
                    <m:r>
                      <a:rPr lang="en-US" altLang="zh-CN" sz="1400" b="0" i="1" smtClean="0">
                        <a:solidFill>
                          <a:srgbClr val="000000"/>
                        </a:solidFill>
                        <a:latin typeface="Cambria Math" panose="02040503050406030204" pitchFamily="18" charset="0"/>
                      </a:rPr>
                      <m:t>𝑈</m:t>
                    </m:r>
                    <m:r>
                      <a:rPr lang="en-US" altLang="zh-CN" sz="1400" i="1" dirty="0">
                        <a:solidFill>
                          <a:srgbClr val="000000"/>
                        </a:solidFill>
                        <a:latin typeface="Cambria Math" panose="02040503050406030204" pitchFamily="18" charset="0"/>
                      </a:rPr>
                      <m:t>= </m:t>
                    </m:r>
                    <m:r>
                      <a:rPr lang="zh-CN" altLang="en-US" sz="1400" i="1" dirty="0" smtClean="0">
                        <a:solidFill>
                          <a:srgbClr val="000000"/>
                        </a:solidFill>
                        <a:latin typeface="Cambria Math" panose="02040503050406030204" pitchFamily="18" charset="0"/>
                      </a:rPr>
                      <m:t>𝜆</m:t>
                    </m:r>
                    <m:r>
                      <a:rPr lang="en-US" altLang="zh-CN" sz="1400" i="1" dirty="0">
                        <a:solidFill>
                          <a:srgbClr val="000000"/>
                        </a:solidFill>
                        <a:latin typeface="Cambria Math" panose="02040503050406030204" pitchFamily="18" charset="0"/>
                      </a:rPr>
                      <m:t>𝑈</m:t>
                    </m:r>
                  </m:oMath>
                </a14:m>
                <a:r>
                  <a:rPr lang="zh-CN" altLang="en-US" sz="1400" dirty="0">
                    <a:solidFill>
                      <a:srgbClr val="000000"/>
                    </a:solidFill>
                  </a:rPr>
                  <a:t>进行特征值</a:t>
                </a:r>
                <a:r>
                  <a:rPr lang="zh-CN" altLang="en-US" sz="1400" dirty="0" smtClean="0">
                    <a:solidFill>
                      <a:srgbClr val="000000"/>
                    </a:solidFill>
                  </a:rPr>
                  <a:t>求解，计算</a:t>
                </a:r>
                <a14:m>
                  <m:oMath xmlns:m="http://schemas.openxmlformats.org/officeDocument/2006/math">
                    <m:sSubSup>
                      <m:sSubSupPr>
                        <m:ctrlPr>
                          <a:rPr lang="en-US" altLang="zh-CN" sz="1400" i="1" dirty="0">
                            <a:solidFill>
                              <a:srgbClr val="000000"/>
                            </a:solidFill>
                            <a:latin typeface="Cambria Math"/>
                          </a:rPr>
                        </m:ctrlPr>
                      </m:sSubSupPr>
                      <m:e>
                        <m:r>
                          <a:rPr lang="en-US" altLang="zh-CN" sz="1400" i="1" dirty="0">
                            <a:solidFill>
                              <a:srgbClr val="000000"/>
                            </a:solidFill>
                            <a:latin typeface="Cambria Math" panose="02040503050406030204" pitchFamily="18" charset="0"/>
                          </a:rPr>
                          <m:t>𝑆</m:t>
                        </m:r>
                      </m:e>
                      <m:sub>
                        <m:r>
                          <a:rPr lang="en-US" altLang="zh-CN" sz="1400" i="1" dirty="0">
                            <a:solidFill>
                              <a:srgbClr val="000000"/>
                            </a:solidFill>
                            <a:latin typeface="Cambria Math" panose="02040503050406030204" pitchFamily="18" charset="0"/>
                          </a:rPr>
                          <m:t>𝑊</m:t>
                        </m:r>
                      </m:sub>
                      <m:sup>
                        <m:r>
                          <a:rPr lang="en-US" altLang="zh-CN" sz="1400" i="1" dirty="0">
                            <a:solidFill>
                              <a:srgbClr val="000000"/>
                            </a:solidFill>
                            <a:latin typeface="Cambria Math" panose="02040503050406030204" pitchFamily="18" charset="0"/>
                          </a:rPr>
                          <m:t>−1</m:t>
                        </m:r>
                      </m:sup>
                    </m:sSubSup>
                    <m:sSub>
                      <m:sSubPr>
                        <m:ctrlPr>
                          <a:rPr lang="en-US" altLang="zh-CN" sz="1400" i="1">
                            <a:solidFill>
                              <a:srgbClr val="000000"/>
                            </a:solidFill>
                            <a:latin typeface="Cambria Math"/>
                          </a:rPr>
                        </m:ctrlPr>
                      </m:sSubPr>
                      <m:e>
                        <m:r>
                          <a:rPr lang="en-US" altLang="zh-CN" sz="1400" i="1">
                            <a:solidFill>
                              <a:srgbClr val="000000"/>
                            </a:solidFill>
                            <a:latin typeface="Cambria Math" panose="02040503050406030204" pitchFamily="18" charset="0"/>
                          </a:rPr>
                          <m:t>𝑆</m:t>
                        </m:r>
                      </m:e>
                      <m:sub>
                        <m:r>
                          <a:rPr lang="en-US" altLang="zh-CN" sz="1400" i="1">
                            <a:solidFill>
                              <a:srgbClr val="000000"/>
                            </a:solidFill>
                            <a:latin typeface="Cambria Math" panose="02040503050406030204" pitchFamily="18" charset="0"/>
                          </a:rPr>
                          <m:t>𝐵</m:t>
                        </m:r>
                      </m:sub>
                    </m:sSub>
                  </m:oMath>
                </a14:m>
                <a:r>
                  <a:rPr lang="zh-CN" altLang="en-US" sz="1400" dirty="0">
                    <a:solidFill>
                      <a:srgbClr val="000000"/>
                    </a:solidFill>
                  </a:rPr>
                  <a:t>的特征向量和</a:t>
                </a:r>
                <a:r>
                  <a:rPr lang="zh-CN" altLang="en-US" sz="1400" dirty="0" smtClean="0">
                    <a:solidFill>
                      <a:srgbClr val="000000"/>
                    </a:solidFill>
                  </a:rPr>
                  <a:t>特征值</a:t>
                </a:r>
                <a:endParaRPr lang="en-US" altLang="zh-CN" sz="1400" dirty="0" smtClean="0">
                  <a:solidFill>
                    <a:srgbClr val="000000"/>
                  </a:solidFill>
                </a:endParaRPr>
              </a:p>
              <a:p>
                <a:pPr lvl="1"/>
                <a:r>
                  <a:rPr lang="zh-CN" altLang="en-US" sz="1400" dirty="0" smtClean="0">
                    <a:solidFill>
                      <a:srgbClr val="000000"/>
                    </a:solidFill>
                  </a:rPr>
                  <a:t>按照</a:t>
                </a:r>
                <a:r>
                  <a:rPr lang="zh-CN" altLang="en-US" sz="1400" dirty="0">
                    <a:solidFill>
                      <a:srgbClr val="000000"/>
                    </a:solidFill>
                  </a:rPr>
                  <a:t>特征值</a:t>
                </a:r>
                <a:r>
                  <a:rPr lang="zh-CN" altLang="en-US" sz="1400" dirty="0" smtClean="0">
                    <a:solidFill>
                      <a:srgbClr val="000000"/>
                    </a:solidFill>
                  </a:rPr>
                  <a:t>排序， </a:t>
                </a:r>
                <a:r>
                  <a:rPr lang="zh-CN" altLang="en-US" sz="1400" dirty="0">
                    <a:solidFill>
                      <a:srgbClr val="000000"/>
                    </a:solidFill>
                  </a:rPr>
                  <a:t>选择前</a:t>
                </a:r>
                <a:r>
                  <a:rPr lang="en-US" altLang="zh-CN" sz="1400" dirty="0">
                    <a:solidFill>
                      <a:srgbClr val="000000"/>
                    </a:solidFill>
                  </a:rPr>
                  <a:t>k</a:t>
                </a:r>
                <a:r>
                  <a:rPr lang="zh-CN" altLang="en-US" sz="1400" dirty="0">
                    <a:solidFill>
                      <a:srgbClr val="000000"/>
                    </a:solidFill>
                  </a:rPr>
                  <a:t>个特征向量构成投影矩阵</a:t>
                </a:r>
                <a:r>
                  <a:rPr lang="en-US" altLang="zh-CN" sz="1400" dirty="0" smtClean="0">
                    <a:solidFill>
                      <a:srgbClr val="000000"/>
                    </a:solidFill>
                  </a:rPr>
                  <a:t>U</a:t>
                </a:r>
              </a:p>
              <a:p>
                <a:pPr lvl="1"/>
                <a:r>
                  <a:rPr lang="zh-CN" altLang="en-US" sz="1400" dirty="0" smtClean="0">
                    <a:solidFill>
                      <a:srgbClr val="000000"/>
                    </a:solidFill>
                  </a:rPr>
                  <a:t>通过</a:t>
                </a:r>
                <a14:m>
                  <m:oMath xmlns:m="http://schemas.openxmlformats.org/officeDocument/2006/math">
                    <m:r>
                      <a:rPr lang="en-US" altLang="zh-CN" sz="1400" i="1" dirty="0" smtClean="0">
                        <a:solidFill>
                          <a:srgbClr val="000000"/>
                        </a:solidFill>
                        <a:latin typeface="Cambria Math" panose="02040503050406030204" pitchFamily="18" charset="0"/>
                      </a:rPr>
                      <m:t>𝑌</m:t>
                    </m:r>
                    <m:r>
                      <a:rPr lang="en-US" altLang="zh-CN" sz="1400" i="1" dirty="0" smtClean="0">
                        <a:solidFill>
                          <a:srgbClr val="000000"/>
                        </a:solidFill>
                        <a:latin typeface="Cambria Math" panose="02040503050406030204" pitchFamily="18" charset="0"/>
                      </a:rPr>
                      <m:t>=</m:t>
                    </m:r>
                    <m:r>
                      <a:rPr lang="en-US" altLang="zh-CN" sz="1400" i="1" dirty="0" smtClean="0">
                        <a:solidFill>
                          <a:srgbClr val="000000"/>
                        </a:solidFill>
                        <a:latin typeface="Cambria Math" panose="02040503050406030204" pitchFamily="18" charset="0"/>
                      </a:rPr>
                      <m:t>𝑋</m:t>
                    </m:r>
                    <m:r>
                      <a:rPr lang="en-US" altLang="zh-CN" sz="1400" i="1" dirty="0" smtClean="0">
                        <a:solidFill>
                          <a:srgbClr val="000000"/>
                        </a:solidFill>
                        <a:latin typeface="Cambria Math" panose="02040503050406030204" pitchFamily="18" charset="0"/>
                        <a:ea typeface="Cambria Math" panose="02040503050406030204" pitchFamily="18" charset="0"/>
                      </a:rPr>
                      <m:t>×</m:t>
                    </m:r>
                    <m:r>
                      <a:rPr lang="en-US" altLang="zh-CN" sz="1400" i="1" dirty="0" smtClean="0">
                        <a:solidFill>
                          <a:srgbClr val="000000"/>
                        </a:solidFill>
                        <a:latin typeface="Cambria Math" panose="02040503050406030204" pitchFamily="18" charset="0"/>
                      </a:rPr>
                      <m:t>𝑈</m:t>
                    </m:r>
                  </m:oMath>
                </a14:m>
                <a:r>
                  <a:rPr lang="zh-CN" altLang="en-US" sz="1400" dirty="0">
                    <a:solidFill>
                      <a:srgbClr val="000000"/>
                    </a:solidFill>
                  </a:rPr>
                  <a:t>的特征值矩阵将所有样本转换到新的子空间</a:t>
                </a:r>
                <a:r>
                  <a:rPr lang="zh-CN" altLang="en-US" sz="1400" dirty="0" smtClean="0">
                    <a:solidFill>
                      <a:srgbClr val="000000"/>
                    </a:solidFill>
                  </a:rPr>
                  <a:t>中</a:t>
                </a:r>
                <a:endParaRPr lang="en-US"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1724383"/>
              </a:xfrm>
              <a:prstGeom prst="rect">
                <a:avLst/>
              </a:prstGeom>
              <a:blipFill rotWithShape="1">
                <a:blip r:embed="rId1"/>
                <a:stretch>
                  <a:fillRect l="-530" t="-28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10" name="Picture 410"/>
          <p:cNvPicPr/>
          <p:nvPr/>
        </p:nvPicPr>
        <p:blipFill>
          <a:blip r:embed="rId2">
            <a:extLst>
              <a:ext uri="{28A0092B-C50C-407E-A947-70E740481C1C}">
                <a14:useLocalDpi xmlns:a14="http://schemas.microsoft.com/office/drawing/2010/main" val="0"/>
              </a:ext>
            </a:extLst>
          </a:blip>
          <a:srcRect/>
          <a:stretch>
            <a:fillRect/>
          </a:stretch>
        </p:blipFill>
        <p:spPr bwMode="auto">
          <a:xfrm>
            <a:off x="2150138" y="2915534"/>
            <a:ext cx="4326890" cy="1576070"/>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应用</a:t>
            </a:r>
            <a:r>
              <a:rPr lang="en-US" altLang="zh-CN" sz="1800" dirty="0">
                <a:solidFill>
                  <a:srgbClr val="000000"/>
                </a:solidFill>
              </a:rPr>
              <a:t>LDA</a:t>
            </a:r>
            <a:r>
              <a:rPr lang="zh-CN" altLang="en-US" sz="1800" dirty="0">
                <a:solidFill>
                  <a:srgbClr val="000000"/>
                </a:solidFill>
              </a:rPr>
              <a:t>技术对鸢尾花</a:t>
            </a:r>
            <a:r>
              <a:rPr lang="en-US" altLang="zh-CN" sz="1800" dirty="0">
                <a:solidFill>
                  <a:srgbClr val="000000"/>
                </a:solidFill>
              </a:rPr>
              <a:t>(Iris)</a:t>
            </a:r>
            <a:r>
              <a:rPr lang="zh-CN" altLang="en-US" sz="1800" dirty="0">
                <a:solidFill>
                  <a:srgbClr val="000000"/>
                </a:solidFill>
              </a:rPr>
              <a:t>的样本数据进行分析，鸢尾花数据集是</a:t>
            </a:r>
            <a:r>
              <a:rPr lang="en-US" altLang="zh-CN" sz="1800" dirty="0">
                <a:solidFill>
                  <a:srgbClr val="000000"/>
                </a:solidFill>
              </a:rPr>
              <a:t>20</a:t>
            </a:r>
            <a:r>
              <a:rPr lang="zh-CN" altLang="en-US" sz="1800" dirty="0">
                <a:solidFill>
                  <a:srgbClr val="000000"/>
                </a:solidFill>
              </a:rPr>
              <a:t>世纪</a:t>
            </a:r>
            <a:r>
              <a:rPr lang="en-US" altLang="zh-CN" sz="1800" dirty="0">
                <a:solidFill>
                  <a:srgbClr val="000000"/>
                </a:solidFill>
              </a:rPr>
              <a:t>30</a:t>
            </a:r>
            <a:r>
              <a:rPr lang="zh-CN" altLang="en-US" sz="1800" dirty="0">
                <a:solidFill>
                  <a:srgbClr val="000000"/>
                </a:solidFill>
              </a:rPr>
              <a:t>年代的经典数据集，它由</a:t>
            </a:r>
            <a:r>
              <a:rPr lang="en-US" altLang="zh-CN" sz="1800" dirty="0">
                <a:solidFill>
                  <a:srgbClr val="000000"/>
                </a:solidFill>
              </a:rPr>
              <a:t>Fisher</a:t>
            </a:r>
            <a:r>
              <a:rPr lang="zh-CN" altLang="en-US" sz="1800" dirty="0">
                <a:solidFill>
                  <a:srgbClr val="000000"/>
                </a:solidFill>
              </a:rPr>
              <a:t>收集整理，数据集包含</a:t>
            </a:r>
            <a:r>
              <a:rPr lang="en-US" altLang="zh-CN" sz="1800" dirty="0">
                <a:solidFill>
                  <a:srgbClr val="000000"/>
                </a:solidFill>
              </a:rPr>
              <a:t>150</a:t>
            </a:r>
            <a:r>
              <a:rPr lang="zh-CN" altLang="en-US" sz="1800" dirty="0">
                <a:solidFill>
                  <a:srgbClr val="000000"/>
                </a:solidFill>
              </a:rPr>
              <a:t>个数据集，分为</a:t>
            </a:r>
            <a:r>
              <a:rPr lang="en-US" altLang="zh-CN" sz="1800" dirty="0">
                <a:solidFill>
                  <a:srgbClr val="000000"/>
                </a:solidFill>
              </a:rPr>
              <a:t>3</a:t>
            </a:r>
            <a:r>
              <a:rPr lang="zh-CN" altLang="en-US" sz="1800" dirty="0">
                <a:solidFill>
                  <a:srgbClr val="000000"/>
                </a:solidFill>
              </a:rPr>
              <a:t>类，每类</a:t>
            </a:r>
            <a:r>
              <a:rPr lang="en-US" altLang="zh-CN" sz="1800" dirty="0">
                <a:solidFill>
                  <a:srgbClr val="000000"/>
                </a:solidFill>
              </a:rPr>
              <a:t>50</a:t>
            </a:r>
            <a:r>
              <a:rPr lang="zh-CN" altLang="en-US" sz="1800" dirty="0">
                <a:solidFill>
                  <a:srgbClr val="000000"/>
                </a:solidFill>
              </a:rPr>
              <a:t>个数据，每个数据包含</a:t>
            </a:r>
            <a:r>
              <a:rPr lang="en-US" altLang="zh-CN" sz="1800" dirty="0">
                <a:solidFill>
                  <a:srgbClr val="000000"/>
                </a:solidFill>
              </a:rPr>
              <a:t>4</a:t>
            </a:r>
            <a:r>
              <a:rPr lang="zh-CN" altLang="en-US" sz="1800" dirty="0">
                <a:solidFill>
                  <a:srgbClr val="000000"/>
                </a:solidFill>
              </a:rPr>
              <a:t>个属性。可通过花萼长度、花萼宽度、花瓣长度和花瓣宽度</a:t>
            </a:r>
            <a:r>
              <a:rPr lang="en-US" altLang="zh-CN" sz="1800" dirty="0">
                <a:solidFill>
                  <a:srgbClr val="000000"/>
                </a:solidFill>
              </a:rPr>
              <a:t>4</a:t>
            </a:r>
            <a:r>
              <a:rPr lang="zh-CN" altLang="en-US" sz="1800" dirty="0">
                <a:solidFill>
                  <a:srgbClr val="000000"/>
                </a:solidFill>
              </a:rPr>
              <a:t>个属性预测鸢尾花卉属于山鸢尾（</a:t>
            </a:r>
            <a:r>
              <a:rPr lang="en-US" altLang="zh-CN" sz="1800" dirty="0">
                <a:solidFill>
                  <a:srgbClr val="000000"/>
                </a:solidFill>
              </a:rPr>
              <a:t>Iris </a:t>
            </a:r>
            <a:r>
              <a:rPr lang="en-US" altLang="zh-CN" sz="1800" dirty="0" err="1">
                <a:solidFill>
                  <a:srgbClr val="000000"/>
                </a:solidFill>
              </a:rPr>
              <a:t>Setosa</a:t>
            </a:r>
            <a:r>
              <a:rPr lang="zh-CN" altLang="en-US" sz="1800" dirty="0">
                <a:solidFill>
                  <a:srgbClr val="000000"/>
                </a:solidFill>
              </a:rPr>
              <a:t>）、杂色鸢尾（</a:t>
            </a:r>
            <a:r>
              <a:rPr lang="en-US" altLang="zh-CN" sz="1800" dirty="0">
                <a:solidFill>
                  <a:srgbClr val="000000"/>
                </a:solidFill>
              </a:rPr>
              <a:t>Iris </a:t>
            </a:r>
            <a:r>
              <a:rPr lang="en-US" altLang="zh-CN" sz="1800" dirty="0" err="1">
                <a:solidFill>
                  <a:srgbClr val="000000"/>
                </a:solidFill>
              </a:rPr>
              <a:t>Versicolour</a:t>
            </a:r>
            <a:r>
              <a:rPr lang="zh-CN" altLang="en-US" sz="1800" dirty="0">
                <a:solidFill>
                  <a:srgbClr val="000000"/>
                </a:solidFill>
              </a:rPr>
              <a:t>）、维吉尼亚鸢尾（</a:t>
            </a:r>
            <a:r>
              <a:rPr lang="en-US" altLang="zh-CN" sz="1800" dirty="0">
                <a:solidFill>
                  <a:srgbClr val="000000"/>
                </a:solidFill>
              </a:rPr>
              <a:t>Iris </a:t>
            </a:r>
            <a:r>
              <a:rPr lang="en-US" altLang="zh-CN" sz="1800" dirty="0" err="1">
                <a:solidFill>
                  <a:srgbClr val="000000"/>
                </a:solidFill>
              </a:rPr>
              <a:t>Virginica</a:t>
            </a:r>
            <a:r>
              <a:rPr lang="zh-CN" altLang="en-US" sz="1800" dirty="0">
                <a:solidFill>
                  <a:srgbClr val="000000"/>
                </a:solidFill>
              </a:rPr>
              <a:t>）中的哪种类别，将类别文字转化为数字</a:t>
            </a:r>
            <a:r>
              <a:rPr lang="zh-CN" altLang="en-US" sz="1800" dirty="0" smtClean="0">
                <a:solidFill>
                  <a:srgbClr val="000000"/>
                </a:solidFill>
              </a:rPr>
              <a:t>类别</a:t>
            </a:r>
            <a:endParaRPr lang="en-US" altLang="zh-CN" sz="1800" dirty="0" smtClean="0">
              <a:solidFill>
                <a:srgbClr val="000000"/>
              </a:solidFill>
            </a:endParaRPr>
          </a:p>
        </p:txBody>
      </p:sp>
      <p:graphicFrame>
        <p:nvGraphicFramePr>
          <p:cNvPr id="2" name="表格 1"/>
          <p:cNvGraphicFramePr>
            <a:graphicFrameLocks noGrp="1"/>
          </p:cNvGraphicFramePr>
          <p:nvPr/>
        </p:nvGraphicFramePr>
        <p:xfrm>
          <a:off x="596900" y="3087621"/>
          <a:ext cx="8229600" cy="1079500"/>
        </p:xfrm>
        <a:graphic>
          <a:graphicData uri="http://schemas.openxmlformats.org/drawingml/2006/table">
            <a:tbl>
              <a:tblPr firstRow="1" firstCol="1" bandRow="1">
                <a:tableStyleId>{5C22544A-7EE6-4342-B048-85BDC9FD1C3A}</a:tableStyleId>
              </a:tblPr>
              <a:tblGrid>
                <a:gridCol w="1371600"/>
                <a:gridCol w="1371600"/>
                <a:gridCol w="1371600"/>
                <a:gridCol w="1371600"/>
                <a:gridCol w="1371600"/>
                <a:gridCol w="1371600"/>
              </a:tblGrid>
              <a:tr h="215900">
                <a:tc>
                  <a:txBody>
                    <a:bodyPr/>
                    <a:lstStyle/>
                    <a:p>
                      <a:pPr algn="l">
                        <a:spcAft>
                          <a:spcPts val="0"/>
                        </a:spcAft>
                      </a:pPr>
                      <a:r>
                        <a:rPr lang="zh-CN" sz="900" kern="100" dirty="0">
                          <a:effectLst/>
                        </a:rPr>
                        <a:t>序号</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萼片长</a:t>
                      </a:r>
                      <a:r>
                        <a:rPr lang="en-US" sz="900" kern="100">
                          <a:effectLst/>
                        </a:rPr>
                        <a:t>(cm)</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dirty="0">
                          <a:effectLst/>
                        </a:rPr>
                        <a:t>萼片宽</a:t>
                      </a:r>
                      <a:r>
                        <a:rPr lang="en-US" sz="900" kern="100" dirty="0">
                          <a:effectLst/>
                        </a:rPr>
                        <a:t>(cm)</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花瓣长</a:t>
                      </a:r>
                      <a:r>
                        <a:rPr lang="en-US" sz="900" kern="100">
                          <a:effectLst/>
                        </a:rPr>
                        <a:t>(cm)</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花瓣宽</a:t>
                      </a:r>
                      <a:r>
                        <a:rPr lang="en-US" sz="900" kern="100">
                          <a:effectLst/>
                        </a:rPr>
                        <a:t>(cm)</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类别</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15900">
                <a:tc>
                  <a:txBody>
                    <a:bodyPr/>
                    <a:lstStyle/>
                    <a:p>
                      <a:pPr algn="l">
                        <a:spcAft>
                          <a:spcPts val="0"/>
                        </a:spcAft>
                      </a:pPr>
                      <a:r>
                        <a:rPr lang="en-US" sz="900" kern="100">
                          <a:effectLst/>
                        </a:rPr>
                        <a:t>145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6.7</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3.0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15900">
                <a:tc>
                  <a:txBody>
                    <a:bodyPr/>
                    <a:lstStyle/>
                    <a:p>
                      <a:pPr algn="l">
                        <a:spcAft>
                          <a:spcPts val="0"/>
                        </a:spcAft>
                      </a:pPr>
                      <a:r>
                        <a:rPr lang="en-US" sz="900" kern="100">
                          <a:effectLst/>
                        </a:rPr>
                        <a:t>146</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1.9</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15900">
                <a:tc>
                  <a:txBody>
                    <a:bodyPr/>
                    <a:lstStyle/>
                    <a:p>
                      <a:pPr algn="l">
                        <a:spcAft>
                          <a:spcPts val="0"/>
                        </a:spcAft>
                      </a:pPr>
                      <a:r>
                        <a:rPr lang="en-US" sz="900" kern="100">
                          <a:effectLst/>
                        </a:rPr>
                        <a:t>147</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3.0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15900">
                <a:tc>
                  <a:txBody>
                    <a:bodyPr/>
                    <a:lstStyle/>
                    <a:p>
                      <a:pPr algn="l">
                        <a:spcAft>
                          <a:spcPts val="0"/>
                        </a:spcAft>
                      </a:pPr>
                      <a:r>
                        <a:rPr lang="en-US" sz="900" kern="100">
                          <a:effectLst/>
                        </a:rPr>
                        <a:t>148</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3.4</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5.4</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dirty="0">
                          <a:effectLst/>
                        </a:rPr>
                        <a:t>2</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数据集中有</a:t>
            </a:r>
            <a:r>
              <a:rPr lang="en-US" altLang="zh-CN" sz="1800" dirty="0">
                <a:solidFill>
                  <a:srgbClr val="000000"/>
                </a:solidFill>
              </a:rPr>
              <a:t>4</a:t>
            </a:r>
            <a:r>
              <a:rPr lang="zh-CN" altLang="en-US" sz="1800" dirty="0">
                <a:solidFill>
                  <a:srgbClr val="000000"/>
                </a:solidFill>
              </a:rPr>
              <a:t>个特征，萼片长、萼片宽、花瓣长和花瓣宽，总共</a:t>
            </a:r>
            <a:r>
              <a:rPr lang="en-US" altLang="zh-CN" sz="1800" dirty="0">
                <a:solidFill>
                  <a:srgbClr val="000000"/>
                </a:solidFill>
              </a:rPr>
              <a:t>150</a:t>
            </a:r>
            <a:r>
              <a:rPr lang="zh-CN" altLang="en-US" sz="1800" dirty="0">
                <a:solidFill>
                  <a:srgbClr val="000000"/>
                </a:solidFill>
              </a:rPr>
              <a:t>行，每一行是一个样本，这就构成了一个</a:t>
            </a:r>
            <a:r>
              <a:rPr lang="en-US" altLang="zh-CN" sz="1800" dirty="0">
                <a:solidFill>
                  <a:srgbClr val="000000"/>
                </a:solidFill>
              </a:rPr>
              <a:t>4x150</a:t>
            </a:r>
            <a:r>
              <a:rPr lang="zh-CN" altLang="en-US" sz="1800" dirty="0">
                <a:solidFill>
                  <a:srgbClr val="000000"/>
                </a:solidFill>
              </a:rPr>
              <a:t>的输入矩阵，输出是</a:t>
            </a:r>
            <a:r>
              <a:rPr lang="en-US" altLang="zh-CN" sz="1800" dirty="0">
                <a:solidFill>
                  <a:srgbClr val="000000"/>
                </a:solidFill>
              </a:rPr>
              <a:t>1</a:t>
            </a:r>
            <a:r>
              <a:rPr lang="zh-CN" altLang="en-US" sz="1800" dirty="0">
                <a:solidFill>
                  <a:srgbClr val="000000"/>
                </a:solidFill>
              </a:rPr>
              <a:t>列，即花的类别，构成了</a:t>
            </a:r>
            <a:r>
              <a:rPr lang="en-US" altLang="zh-CN" sz="1800" dirty="0">
                <a:solidFill>
                  <a:srgbClr val="000000"/>
                </a:solidFill>
              </a:rPr>
              <a:t>1x150</a:t>
            </a:r>
            <a:r>
              <a:rPr lang="zh-CN" altLang="en-US" sz="1800" dirty="0">
                <a:solidFill>
                  <a:srgbClr val="000000"/>
                </a:solidFill>
              </a:rPr>
              <a:t>的矩阵。分析的目标就是通过</a:t>
            </a:r>
            <a:r>
              <a:rPr lang="en-US" altLang="zh-CN" sz="1800" dirty="0">
                <a:solidFill>
                  <a:srgbClr val="000000"/>
                </a:solidFill>
              </a:rPr>
              <a:t>LDA</a:t>
            </a:r>
            <a:r>
              <a:rPr lang="zh-CN" altLang="en-US" sz="1800" dirty="0">
                <a:solidFill>
                  <a:srgbClr val="000000"/>
                </a:solidFill>
              </a:rPr>
              <a:t>算法将输入矩阵映射到低维空间中进行</a:t>
            </a:r>
            <a:r>
              <a:rPr lang="zh-CN" altLang="en-US" sz="1800" dirty="0" smtClean="0">
                <a:solidFill>
                  <a:srgbClr val="000000"/>
                </a:solidFill>
              </a:rPr>
              <a:t>分类</a:t>
            </a:r>
            <a:endParaRPr lang="en-US" altLang="zh-CN" sz="1800" dirty="0" smtClean="0">
              <a:solidFill>
                <a:srgbClr val="000000"/>
              </a:solidFill>
            </a:endParaRPr>
          </a:p>
        </p:txBody>
      </p:sp>
      <p:pic>
        <p:nvPicPr>
          <p:cNvPr id="10" name="Picture 2098"/>
          <p:cNvPicPr/>
          <p:nvPr/>
        </p:nvPicPr>
        <p:blipFill>
          <a:blip r:embed="rId1"/>
          <a:stretch>
            <a:fillRect/>
          </a:stretch>
        </p:blipFill>
        <p:spPr>
          <a:xfrm>
            <a:off x="1408113" y="2351958"/>
            <a:ext cx="2469515" cy="1824990"/>
          </a:xfrm>
          <a:prstGeom prst="rect">
            <a:avLst/>
          </a:prstGeom>
        </p:spPr>
      </p:pic>
      <p:pic>
        <p:nvPicPr>
          <p:cNvPr id="13" name="Picture 112"/>
          <p:cNvPicPr/>
          <p:nvPr/>
        </p:nvPicPr>
        <p:blipFill>
          <a:blip r:embed="rId2"/>
          <a:stretch>
            <a:fillRect/>
          </a:stretch>
        </p:blipFill>
        <p:spPr>
          <a:xfrm>
            <a:off x="4946415" y="2351958"/>
            <a:ext cx="2272665" cy="184531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局部线性嵌入</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52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局部线性</a:t>
            </a:r>
            <a:r>
              <a:rPr lang="zh-CN" altLang="en-US" sz="1800" dirty="0" smtClean="0">
                <a:solidFill>
                  <a:srgbClr val="000000"/>
                </a:solidFill>
              </a:rPr>
              <a:t>嵌入（</a:t>
            </a:r>
            <a:r>
              <a:rPr lang="en-US" altLang="zh-CN" sz="1800" dirty="0" smtClean="0">
                <a:solidFill>
                  <a:srgbClr val="000000"/>
                </a:solidFill>
              </a:rPr>
              <a:t>LLE</a:t>
            </a:r>
            <a:r>
              <a:rPr lang="zh-CN" altLang="en-US" sz="1800" dirty="0" smtClean="0">
                <a:solidFill>
                  <a:srgbClr val="000000"/>
                </a:solidFill>
              </a:rPr>
              <a:t>）</a:t>
            </a:r>
            <a:r>
              <a:rPr lang="en-US" altLang="zh-CN" sz="1800" dirty="0" smtClean="0">
                <a:solidFill>
                  <a:srgbClr val="000000"/>
                </a:solidFill>
              </a:rPr>
              <a:t> </a:t>
            </a:r>
            <a:r>
              <a:rPr lang="zh-CN" altLang="en-US" sz="1800" dirty="0">
                <a:solidFill>
                  <a:srgbClr val="000000"/>
                </a:solidFill>
              </a:rPr>
              <a:t>是一种非线性降维</a:t>
            </a:r>
            <a:r>
              <a:rPr lang="zh-CN" altLang="en-US" sz="1800" dirty="0" smtClean="0">
                <a:solidFill>
                  <a:srgbClr val="000000"/>
                </a:solidFill>
              </a:rPr>
              <a:t>算法，它</a:t>
            </a:r>
            <a:r>
              <a:rPr lang="zh-CN" altLang="en-US" sz="1800" dirty="0">
                <a:solidFill>
                  <a:srgbClr val="000000"/>
                </a:solidFill>
              </a:rPr>
              <a:t>能够使降维后的数据较好地保持原有流形</a:t>
            </a:r>
            <a:r>
              <a:rPr lang="zh-CN" altLang="en-US" sz="1800" dirty="0" smtClean="0">
                <a:solidFill>
                  <a:srgbClr val="000000"/>
                </a:solidFill>
              </a:rPr>
              <a:t>结构，每</a:t>
            </a:r>
            <a:r>
              <a:rPr lang="zh-CN" altLang="en-US" sz="1800" dirty="0">
                <a:solidFill>
                  <a:srgbClr val="000000"/>
                </a:solidFill>
              </a:rPr>
              <a:t>一个数据点都可以由其近邻点的线性加权组合构造</a:t>
            </a:r>
            <a:r>
              <a:rPr lang="zh-CN" altLang="en-US" sz="1800" dirty="0" smtClean="0">
                <a:solidFill>
                  <a:srgbClr val="000000"/>
                </a:solidFill>
              </a:rPr>
              <a:t>得到</a:t>
            </a:r>
            <a:endParaRPr lang="en-US" altLang="zh-CN" sz="1800" dirty="0" smtClean="0">
              <a:solidFill>
                <a:srgbClr val="000000"/>
              </a:solidFill>
            </a:endParaRPr>
          </a:p>
          <a:p>
            <a:r>
              <a:rPr lang="zh-CN" altLang="en-US" sz="1800" dirty="0" smtClean="0">
                <a:solidFill>
                  <a:srgbClr val="000000"/>
                </a:solidFill>
              </a:rPr>
              <a:t>局部</a:t>
            </a:r>
            <a:r>
              <a:rPr lang="zh-CN" altLang="en-US" sz="1800" dirty="0">
                <a:solidFill>
                  <a:srgbClr val="000000"/>
                </a:solidFill>
              </a:rPr>
              <a:t>线性</a:t>
            </a:r>
            <a:r>
              <a:rPr lang="zh-CN" altLang="en-US" sz="1800" dirty="0" smtClean="0">
                <a:solidFill>
                  <a:srgbClr val="000000"/>
                </a:solidFill>
              </a:rPr>
              <a:t>嵌入寻求</a:t>
            </a:r>
            <a:r>
              <a:rPr lang="zh-CN" altLang="en-US" sz="1800" dirty="0">
                <a:solidFill>
                  <a:srgbClr val="000000"/>
                </a:solidFill>
              </a:rPr>
              <a:t>数据的低维</a:t>
            </a:r>
            <a:r>
              <a:rPr lang="zh-CN" altLang="en-US" sz="1800" dirty="0" smtClean="0">
                <a:solidFill>
                  <a:srgbClr val="000000"/>
                </a:solidFill>
              </a:rPr>
              <a:t>投影，保留</a:t>
            </a:r>
            <a:r>
              <a:rPr lang="zh-CN" altLang="en-US" sz="1800" dirty="0">
                <a:solidFill>
                  <a:srgbClr val="000000"/>
                </a:solidFill>
              </a:rPr>
              <a:t>本地邻域内的距离。它可以被认为是一系列局部</a:t>
            </a:r>
            <a:r>
              <a:rPr lang="zh-CN" altLang="en-US" sz="1800" dirty="0" smtClean="0">
                <a:solidFill>
                  <a:srgbClr val="000000"/>
                </a:solidFill>
              </a:rPr>
              <a:t>主成分分析，被</a:t>
            </a:r>
            <a:r>
              <a:rPr lang="zh-CN" altLang="en-US" sz="1800" dirty="0">
                <a:solidFill>
                  <a:srgbClr val="000000"/>
                </a:solidFill>
              </a:rPr>
              <a:t>全局比较以找到最佳的非线性</a:t>
            </a:r>
            <a:r>
              <a:rPr lang="zh-CN" altLang="en-US" sz="1800" dirty="0" smtClean="0">
                <a:solidFill>
                  <a:srgbClr val="000000"/>
                </a:solidFill>
              </a:rPr>
              <a:t>嵌入</a:t>
            </a:r>
            <a:endParaRPr lang="en-US" altLang="zh-CN" sz="1800" dirty="0" smtClean="0">
              <a:solidFill>
                <a:srgbClr val="000000"/>
              </a:solidFill>
            </a:endParaRPr>
          </a:p>
          <a:p>
            <a:r>
              <a:rPr lang="zh-CN" altLang="en-US" sz="1800" dirty="0" smtClean="0">
                <a:solidFill>
                  <a:srgbClr val="000000"/>
                </a:solidFill>
              </a:rPr>
              <a:t>算法</a:t>
            </a:r>
            <a:r>
              <a:rPr lang="zh-CN" altLang="en-US" sz="1800" dirty="0">
                <a:solidFill>
                  <a:srgbClr val="000000"/>
                </a:solidFill>
              </a:rPr>
              <a:t>的主要步骤分为三</a:t>
            </a:r>
            <a:r>
              <a:rPr lang="zh-CN" altLang="en-US" sz="1800" dirty="0" smtClean="0">
                <a:solidFill>
                  <a:srgbClr val="000000"/>
                </a:solidFill>
              </a:rPr>
              <a:t>步</a:t>
            </a:r>
            <a:endParaRPr lang="en-US" altLang="zh-CN" sz="1800" dirty="0" smtClean="0">
              <a:solidFill>
                <a:srgbClr val="000000"/>
              </a:solidFill>
            </a:endParaRPr>
          </a:p>
          <a:p>
            <a:pPr lvl="1"/>
            <a:r>
              <a:rPr lang="zh-CN" altLang="en-US" sz="1400" dirty="0" smtClean="0">
                <a:solidFill>
                  <a:srgbClr val="000000"/>
                </a:solidFill>
              </a:rPr>
              <a:t>首先</a:t>
            </a:r>
            <a:r>
              <a:rPr lang="zh-CN" altLang="en-US" sz="1400" dirty="0">
                <a:solidFill>
                  <a:srgbClr val="000000"/>
                </a:solidFill>
              </a:rPr>
              <a:t>寻找每个样本点的</a:t>
            </a:r>
            <a:r>
              <a:rPr lang="en-US" altLang="zh-CN" sz="1400" dirty="0">
                <a:solidFill>
                  <a:srgbClr val="000000"/>
                </a:solidFill>
              </a:rPr>
              <a:t>k</a:t>
            </a:r>
            <a:r>
              <a:rPr lang="zh-CN" altLang="en-US" sz="1400" dirty="0">
                <a:solidFill>
                  <a:srgbClr val="000000"/>
                </a:solidFill>
              </a:rPr>
              <a:t>个近邻</a:t>
            </a:r>
            <a:r>
              <a:rPr lang="zh-CN" altLang="en-US" sz="1400" dirty="0" smtClean="0">
                <a:solidFill>
                  <a:srgbClr val="000000"/>
                </a:solidFill>
              </a:rPr>
              <a:t>点</a:t>
            </a:r>
            <a:endParaRPr lang="en-US" altLang="zh-CN" sz="1400" dirty="0" smtClean="0">
              <a:solidFill>
                <a:srgbClr val="000000"/>
              </a:solidFill>
            </a:endParaRPr>
          </a:p>
          <a:p>
            <a:pPr lvl="1"/>
            <a:r>
              <a:rPr lang="zh-CN" altLang="en-US" sz="1400" dirty="0" smtClean="0">
                <a:solidFill>
                  <a:srgbClr val="000000"/>
                </a:solidFill>
              </a:rPr>
              <a:t>然后，由</a:t>
            </a:r>
            <a:r>
              <a:rPr lang="zh-CN" altLang="en-US" sz="1400" dirty="0">
                <a:solidFill>
                  <a:srgbClr val="000000"/>
                </a:solidFill>
              </a:rPr>
              <a:t>每个样本点的近邻点计算出该样本点的局部重建权值</a:t>
            </a:r>
            <a:r>
              <a:rPr lang="zh-CN" altLang="en-US" sz="1400" dirty="0" smtClean="0">
                <a:solidFill>
                  <a:srgbClr val="000000"/>
                </a:solidFill>
              </a:rPr>
              <a:t>矩阵</a:t>
            </a:r>
            <a:endParaRPr lang="en-US" altLang="zh-CN" sz="1400" dirty="0" smtClean="0">
              <a:solidFill>
                <a:srgbClr val="000000"/>
              </a:solidFill>
            </a:endParaRPr>
          </a:p>
          <a:p>
            <a:pPr lvl="1"/>
            <a:r>
              <a:rPr lang="zh-CN" altLang="en-US" sz="1400" dirty="0" smtClean="0">
                <a:solidFill>
                  <a:srgbClr val="000000"/>
                </a:solidFill>
              </a:rPr>
              <a:t>最后，由</a:t>
            </a:r>
            <a:r>
              <a:rPr lang="zh-CN" altLang="en-US" sz="1400" dirty="0">
                <a:solidFill>
                  <a:srgbClr val="000000"/>
                </a:solidFill>
              </a:rPr>
              <a:t>该样本点的局部重建权值矩阵和近邻点计算出该样本点的输出</a:t>
            </a:r>
            <a:r>
              <a:rPr lang="zh-CN" altLang="en-US" sz="1400" dirty="0" smtClean="0">
                <a:solidFill>
                  <a:srgbClr val="000000"/>
                </a:solidFill>
              </a:rPr>
              <a:t>值</a:t>
            </a:r>
            <a:endParaRPr lang="en-US" altLang="zh-CN" sz="1400" dirty="0" smtClean="0">
              <a:solidFill>
                <a:srgbClr val="000000"/>
              </a:solidFill>
            </a:endParaRPr>
          </a:p>
          <a:p>
            <a:r>
              <a:rPr lang="en-US" altLang="zh-CN" sz="1800" dirty="0" smtClean="0">
                <a:solidFill>
                  <a:srgbClr val="000000"/>
                </a:solidFill>
              </a:rPr>
              <a:t>LLE</a:t>
            </a:r>
            <a:r>
              <a:rPr lang="zh-CN" altLang="en-US" sz="1800" dirty="0">
                <a:solidFill>
                  <a:srgbClr val="000000"/>
                </a:solidFill>
              </a:rPr>
              <a:t>在有些情况下也并</a:t>
            </a:r>
            <a:r>
              <a:rPr lang="zh-CN" altLang="en-US" sz="1800" dirty="0" smtClean="0">
                <a:solidFill>
                  <a:srgbClr val="000000"/>
                </a:solidFill>
              </a:rPr>
              <a:t>不适用，例如</a:t>
            </a:r>
            <a:r>
              <a:rPr lang="zh-CN" altLang="en-US" sz="1800" dirty="0">
                <a:solidFill>
                  <a:srgbClr val="000000"/>
                </a:solidFill>
              </a:rPr>
              <a:t>数据分布在整个封闭的球面</a:t>
            </a:r>
            <a:r>
              <a:rPr lang="zh-CN" altLang="en-US" sz="1800" dirty="0" smtClean="0">
                <a:solidFill>
                  <a:srgbClr val="000000"/>
                </a:solidFill>
              </a:rPr>
              <a:t>上，</a:t>
            </a:r>
            <a:r>
              <a:rPr lang="en-US" altLang="zh-CN" sz="1800" dirty="0" smtClean="0">
                <a:solidFill>
                  <a:srgbClr val="000000"/>
                </a:solidFill>
              </a:rPr>
              <a:t>LLE</a:t>
            </a:r>
            <a:r>
              <a:rPr lang="zh-CN" altLang="en-US" sz="1800" dirty="0">
                <a:solidFill>
                  <a:srgbClr val="000000"/>
                </a:solidFill>
              </a:rPr>
              <a:t>则不能将它映射到二维</a:t>
            </a:r>
            <a:r>
              <a:rPr lang="zh-CN" altLang="en-US" sz="1800" dirty="0" smtClean="0">
                <a:solidFill>
                  <a:srgbClr val="000000"/>
                </a:solidFill>
              </a:rPr>
              <a:t>空间，且</a:t>
            </a:r>
            <a:r>
              <a:rPr lang="zh-CN" altLang="en-US" sz="1800" dirty="0">
                <a:solidFill>
                  <a:srgbClr val="000000"/>
                </a:solidFill>
              </a:rPr>
              <a:t>不能保持原有的数据流形。因此在处理数据</a:t>
            </a:r>
            <a:r>
              <a:rPr lang="zh-CN" altLang="en-US" sz="1800" dirty="0" smtClean="0">
                <a:solidFill>
                  <a:srgbClr val="000000"/>
                </a:solidFill>
              </a:rPr>
              <a:t>时，需要</a:t>
            </a:r>
            <a:r>
              <a:rPr lang="zh-CN" altLang="en-US" sz="1800" dirty="0">
                <a:solidFill>
                  <a:srgbClr val="000000"/>
                </a:solidFill>
              </a:rPr>
              <a:t>确保数据不是分布在用合的球面或者椭球面上</a:t>
            </a:r>
            <a:endParaRPr lang="en-US" altLang="zh-CN" sz="1400" dirty="0">
              <a:solidFill>
                <a:srgbClr val="00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局部线性嵌入</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用</a:t>
            </a:r>
            <a:r>
              <a:rPr lang="en-US" altLang="zh-CN" sz="1800" dirty="0">
                <a:solidFill>
                  <a:srgbClr val="000000"/>
                </a:solidFill>
              </a:rPr>
              <a:t>LLE</a:t>
            </a:r>
            <a:r>
              <a:rPr lang="zh-CN" altLang="en-US" sz="1800" dirty="0">
                <a:solidFill>
                  <a:srgbClr val="000000"/>
                </a:solidFill>
              </a:rPr>
              <a:t>对“瑞士卷”数据集进行降</a:t>
            </a:r>
            <a:r>
              <a:rPr lang="zh-CN" altLang="en-US" sz="1800" dirty="0" smtClean="0">
                <a:solidFill>
                  <a:srgbClr val="000000"/>
                </a:solidFill>
              </a:rPr>
              <a:t>维</a:t>
            </a:r>
            <a:endParaRPr lang="en-US" altLang="zh-CN" sz="1800" dirty="0" smtClean="0">
              <a:solidFill>
                <a:srgbClr val="000000"/>
              </a:solidFill>
            </a:endParaRPr>
          </a:p>
          <a:p>
            <a:r>
              <a:rPr lang="zh-CN" altLang="en-US" sz="1800" dirty="0">
                <a:solidFill>
                  <a:srgbClr val="000000"/>
                </a:solidFill>
              </a:rPr>
              <a:t>下面是基于</a:t>
            </a:r>
            <a:r>
              <a:rPr lang="en-US" altLang="zh-CN" sz="1800" dirty="0" err="1">
                <a:solidFill>
                  <a:srgbClr val="000000"/>
                </a:solidFill>
              </a:rPr>
              <a:t>sklearn</a:t>
            </a:r>
            <a:r>
              <a:rPr lang="zh-CN" altLang="en-US" sz="1800" dirty="0">
                <a:solidFill>
                  <a:srgbClr val="000000"/>
                </a:solidFill>
              </a:rPr>
              <a:t>实现的</a:t>
            </a:r>
            <a:r>
              <a:rPr lang="en-US" altLang="zh-CN" sz="1800" dirty="0">
                <a:solidFill>
                  <a:srgbClr val="000000"/>
                </a:solidFill>
              </a:rPr>
              <a:t>LLE</a:t>
            </a:r>
            <a:r>
              <a:rPr lang="zh-CN" altLang="en-US" sz="1800" dirty="0">
                <a:solidFill>
                  <a:srgbClr val="000000"/>
                </a:solidFill>
              </a:rPr>
              <a:t>示例，数据集生成和</a:t>
            </a:r>
            <a:r>
              <a:rPr lang="en-US" altLang="zh-CN" sz="1800" dirty="0">
                <a:solidFill>
                  <a:srgbClr val="000000"/>
                </a:solidFill>
              </a:rPr>
              <a:t>LLE</a:t>
            </a:r>
            <a:r>
              <a:rPr lang="zh-CN" altLang="en-US" sz="1800" dirty="0">
                <a:solidFill>
                  <a:srgbClr val="000000"/>
                </a:solidFill>
              </a:rPr>
              <a:t>降维的核心代码如下</a:t>
            </a:r>
            <a:r>
              <a:rPr lang="zh-CN" altLang="en-US" sz="1800" dirty="0" smtClean="0">
                <a:solidFill>
                  <a:srgbClr val="000000"/>
                </a:solidFill>
              </a:rPr>
              <a:t>：</a:t>
            </a:r>
            <a:endParaRPr lang="en-US" altLang="zh-CN" sz="1800" dirty="0">
              <a:solidFill>
                <a:srgbClr val="000000"/>
              </a:solidFill>
            </a:endParaRPr>
          </a:p>
          <a:p>
            <a:endParaRPr lang="en-US" altLang="zh-CN" sz="1800" dirty="0" smtClean="0">
              <a:solidFill>
                <a:srgbClr val="000000"/>
              </a:solidFill>
            </a:endParaRPr>
          </a:p>
          <a:p>
            <a:pPr marL="0" indent="0">
              <a:buNone/>
            </a:pPr>
            <a:endParaRPr lang="en-US" altLang="zh-CN" sz="1800" dirty="0" smtClean="0">
              <a:solidFill>
                <a:srgbClr val="000000"/>
              </a:solidFill>
            </a:endParaRPr>
          </a:p>
          <a:p>
            <a:endParaRPr lang="en-US" altLang="zh-CN" sz="1800" dirty="0" smtClean="0">
              <a:solidFill>
                <a:srgbClr val="000000"/>
              </a:solidFill>
            </a:endParaRPr>
          </a:p>
          <a:p>
            <a:r>
              <a:rPr lang="zh-CN" altLang="en-US" sz="1800" dirty="0" smtClean="0">
                <a:solidFill>
                  <a:srgbClr val="000000"/>
                </a:solidFill>
              </a:rPr>
              <a:t>将</a:t>
            </a:r>
            <a:r>
              <a:rPr lang="zh-CN" altLang="en-US" sz="1800" dirty="0">
                <a:solidFill>
                  <a:srgbClr val="000000"/>
                </a:solidFill>
              </a:rPr>
              <a:t>生成的</a:t>
            </a:r>
            <a:r>
              <a:rPr lang="en-US" altLang="zh-CN" sz="1800" dirty="0" err="1">
                <a:solidFill>
                  <a:srgbClr val="000000"/>
                </a:solidFill>
              </a:rPr>
              <a:t>X_r</a:t>
            </a:r>
            <a:r>
              <a:rPr lang="zh-CN" altLang="en-US" sz="1800" dirty="0">
                <a:solidFill>
                  <a:srgbClr val="000000"/>
                </a:solidFill>
              </a:rPr>
              <a:t>结果和原始</a:t>
            </a:r>
            <a:r>
              <a:rPr lang="en-US" altLang="zh-CN" sz="1800" dirty="0">
                <a:solidFill>
                  <a:srgbClr val="000000"/>
                </a:solidFill>
              </a:rPr>
              <a:t>X</a:t>
            </a:r>
            <a:r>
              <a:rPr lang="zh-CN" altLang="en-US" sz="1800" dirty="0">
                <a:solidFill>
                  <a:srgbClr val="000000"/>
                </a:solidFill>
              </a:rPr>
              <a:t>数据进行可视化显示，核心代码如下，生成的对比效果</a:t>
            </a:r>
            <a:r>
              <a:rPr lang="zh-CN" altLang="en-US" sz="1800" dirty="0" smtClean="0">
                <a:solidFill>
                  <a:srgbClr val="000000"/>
                </a:solidFill>
              </a:rPr>
              <a:t>如下图所</a:t>
            </a:r>
            <a:r>
              <a:rPr lang="zh-CN" altLang="en-US" sz="1800" dirty="0">
                <a:solidFill>
                  <a:srgbClr val="000000"/>
                </a:solidFill>
              </a:rPr>
              <a:t>示，其中（</a:t>
            </a:r>
            <a:r>
              <a:rPr lang="en-US" altLang="zh-CN" sz="1800" dirty="0">
                <a:solidFill>
                  <a:srgbClr val="000000"/>
                </a:solidFill>
              </a:rPr>
              <a:t>1</a:t>
            </a:r>
            <a:r>
              <a:rPr lang="zh-CN" altLang="en-US" sz="1800" dirty="0">
                <a:solidFill>
                  <a:srgbClr val="000000"/>
                </a:solidFill>
              </a:rPr>
              <a:t>）为原始数据，从侧面看像“瑞士卷”一样，（</a:t>
            </a:r>
            <a:r>
              <a:rPr lang="en-US" altLang="zh-CN" sz="1800" dirty="0">
                <a:solidFill>
                  <a:srgbClr val="000000"/>
                </a:solidFill>
              </a:rPr>
              <a:t>2</a:t>
            </a:r>
            <a:r>
              <a:rPr lang="zh-CN" altLang="en-US" sz="1800" dirty="0">
                <a:solidFill>
                  <a:srgbClr val="000000"/>
                </a:solidFill>
              </a:rPr>
              <a:t>）为投射后样本的可视化</a:t>
            </a:r>
            <a:r>
              <a:rPr lang="zh-CN" altLang="en-US" sz="1800" dirty="0" smtClean="0">
                <a:solidFill>
                  <a:srgbClr val="000000"/>
                </a:solidFill>
              </a:rPr>
              <a:t>效果</a:t>
            </a:r>
            <a:endParaRPr lang="en-US" altLang="zh-CN" sz="1800" dirty="0">
              <a:solidFill>
                <a:srgbClr val="000000"/>
              </a:solidFill>
            </a:endParaRPr>
          </a:p>
        </p:txBody>
      </p:sp>
      <p:sp>
        <p:nvSpPr>
          <p:cNvPr id="3" name="矩形 2"/>
          <p:cNvSpPr/>
          <p:nvPr/>
        </p:nvSpPr>
        <p:spPr>
          <a:xfrm>
            <a:off x="792163" y="1770873"/>
            <a:ext cx="6433585" cy="630942"/>
          </a:xfrm>
          <a:prstGeom prst="rect">
            <a:avLst/>
          </a:prstGeom>
        </p:spPr>
        <p:txBody>
          <a:bodyPr wrap="square">
            <a:spAutoFit/>
          </a:bodyPr>
          <a:lstStyle/>
          <a:p>
            <a:pPr algn="just">
              <a:lnSpc>
                <a:spcPts val="1400"/>
              </a:lnSpc>
              <a:spcAft>
                <a:spcPts val="0"/>
              </a:spcAft>
            </a:pPr>
            <a:r>
              <a:rPr lang="en-US" altLang="zh-CN" sz="900" kern="100" dirty="0">
                <a:latin typeface="Courier New" panose="02070309020205020404" pitchFamily="49" charset="0"/>
                <a:cs typeface="Times New Roman" panose="02020603050405020304" pitchFamily="18" charset="0"/>
              </a:rPr>
              <a:t>from </a:t>
            </a:r>
            <a:r>
              <a:rPr lang="en-US" altLang="zh-CN" sz="900" kern="100" dirty="0" err="1">
                <a:latin typeface="Courier New" panose="02070309020205020404" pitchFamily="49" charset="0"/>
                <a:cs typeface="Times New Roman" panose="02020603050405020304" pitchFamily="18" charset="0"/>
              </a:rPr>
              <a:t>sklearn</a:t>
            </a:r>
            <a:r>
              <a:rPr lang="en-US" altLang="zh-CN" sz="900" kern="100" dirty="0">
                <a:latin typeface="Courier New" panose="02070309020205020404" pitchFamily="49" charset="0"/>
                <a:cs typeface="Times New Roman" panose="02020603050405020304" pitchFamily="18" charset="0"/>
              </a:rPr>
              <a:t> import manifold, datasets</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a:latin typeface="Courier New" panose="02070309020205020404" pitchFamily="49" charset="0"/>
                <a:cs typeface="Times New Roman" panose="02020603050405020304" pitchFamily="18" charset="0"/>
              </a:rPr>
              <a:t>X, color = </a:t>
            </a:r>
            <a:r>
              <a:rPr lang="en-US" altLang="zh-CN" sz="900" kern="100" dirty="0" err="1">
                <a:latin typeface="Courier New" panose="02070309020205020404" pitchFamily="49" charset="0"/>
                <a:cs typeface="Times New Roman" panose="02020603050405020304" pitchFamily="18" charset="0"/>
              </a:rPr>
              <a:t>datasets.samples_generator.make_swiss_roll</a:t>
            </a:r>
            <a:r>
              <a:rPr lang="en-US" altLang="zh-CN" sz="900" kern="100" dirty="0">
                <a:latin typeface="Courier New" panose="02070309020205020404" pitchFamily="49" charset="0"/>
                <a:cs typeface="Times New Roman" panose="02020603050405020304" pitchFamily="18" charset="0"/>
              </a:rPr>
              <a:t>(</a:t>
            </a:r>
            <a:r>
              <a:rPr lang="en-US" altLang="zh-CN" sz="900" kern="100" dirty="0" err="1">
                <a:latin typeface="Courier New" panose="02070309020205020404" pitchFamily="49" charset="0"/>
                <a:cs typeface="Times New Roman" panose="02020603050405020304" pitchFamily="18" charset="0"/>
              </a:rPr>
              <a:t>n_samples</a:t>
            </a:r>
            <a:r>
              <a:rPr lang="en-US" altLang="zh-CN" sz="900" kern="100" dirty="0">
                <a:latin typeface="Courier New" panose="02070309020205020404" pitchFamily="49" charset="0"/>
                <a:cs typeface="Times New Roman" panose="02020603050405020304" pitchFamily="18" charset="0"/>
              </a:rPr>
              <a:t>=1500)</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err="1">
                <a:latin typeface="Courier New" panose="02070309020205020404" pitchFamily="49" charset="0"/>
                <a:cs typeface="Times New Roman" panose="02020603050405020304" pitchFamily="18" charset="0"/>
              </a:rPr>
              <a:t>X_r</a:t>
            </a:r>
            <a:r>
              <a:rPr lang="en-US" altLang="zh-CN" sz="900" kern="100" dirty="0">
                <a:latin typeface="Courier New" panose="02070309020205020404" pitchFamily="49" charset="0"/>
                <a:cs typeface="Times New Roman" panose="02020603050405020304" pitchFamily="18" charset="0"/>
              </a:rPr>
              <a:t>, err = </a:t>
            </a:r>
            <a:r>
              <a:rPr lang="en-US" altLang="zh-CN" sz="900" kern="100" dirty="0" err="1">
                <a:latin typeface="Courier New" panose="02070309020205020404" pitchFamily="49" charset="0"/>
                <a:cs typeface="Times New Roman" panose="02020603050405020304" pitchFamily="18" charset="0"/>
              </a:rPr>
              <a:t>manifold.locally_linear_embedding</a:t>
            </a:r>
            <a:r>
              <a:rPr lang="en-US" altLang="zh-CN" sz="900" kern="100" dirty="0">
                <a:latin typeface="Courier New" panose="02070309020205020404" pitchFamily="49" charset="0"/>
                <a:cs typeface="Times New Roman" panose="02020603050405020304" pitchFamily="18" charset="0"/>
              </a:rPr>
              <a:t>(X, </a:t>
            </a:r>
            <a:r>
              <a:rPr lang="en-US" altLang="zh-CN" sz="900" kern="100" dirty="0" err="1">
                <a:latin typeface="Courier New" panose="02070309020205020404" pitchFamily="49" charset="0"/>
                <a:cs typeface="Times New Roman" panose="02020603050405020304" pitchFamily="18" charset="0"/>
              </a:rPr>
              <a:t>n_neighbors</a:t>
            </a:r>
            <a:r>
              <a:rPr lang="en-US" altLang="zh-CN" sz="900" kern="100" dirty="0">
                <a:latin typeface="Courier New" panose="02070309020205020404" pitchFamily="49" charset="0"/>
                <a:cs typeface="Times New Roman" panose="02020603050405020304" pitchFamily="18" charset="0"/>
              </a:rPr>
              <a:t>=10, </a:t>
            </a:r>
            <a:r>
              <a:rPr lang="en-US" altLang="zh-CN" sz="900" kern="100" dirty="0" err="1">
                <a:latin typeface="Courier New" panose="02070309020205020404" pitchFamily="49" charset="0"/>
                <a:cs typeface="Times New Roman" panose="02020603050405020304" pitchFamily="18" charset="0"/>
              </a:rPr>
              <a:t>n_components</a:t>
            </a:r>
            <a:r>
              <a:rPr lang="en-US" altLang="zh-CN" sz="900" kern="100" dirty="0">
                <a:latin typeface="Courier New" panose="02070309020205020404" pitchFamily="49" charset="0"/>
                <a:cs typeface="Times New Roman" panose="02020603050405020304" pitchFamily="18" charset="0"/>
              </a:rPr>
              <a:t>=2)</a:t>
            </a:r>
            <a:endParaRPr lang="zh-CN" altLang="zh-CN" sz="1050" kern="100" dirty="0">
              <a:latin typeface="宋体" panose="02010600030101010101" pitchFamily="2" charset="-122"/>
              <a:cs typeface="Times New Roman" panose="02020603050405020304" pitchFamily="18" charset="0"/>
            </a:endParaRPr>
          </a:p>
        </p:txBody>
      </p:sp>
      <p:sp>
        <p:nvSpPr>
          <p:cNvPr id="5" name="矩形 4"/>
          <p:cNvSpPr/>
          <p:nvPr/>
        </p:nvSpPr>
        <p:spPr>
          <a:xfrm>
            <a:off x="792163" y="3609003"/>
            <a:ext cx="6224863" cy="451406"/>
          </a:xfrm>
          <a:prstGeom prst="rect">
            <a:avLst/>
          </a:prstGeom>
        </p:spPr>
        <p:txBody>
          <a:bodyPr wrap="square">
            <a:spAutoFit/>
          </a:bodyPr>
          <a:lstStyle/>
          <a:p>
            <a:pPr algn="just">
              <a:lnSpc>
                <a:spcPts val="1400"/>
              </a:lnSpc>
              <a:spcAft>
                <a:spcPts val="0"/>
              </a:spcAft>
            </a:pPr>
            <a:r>
              <a:rPr lang="en-US" altLang="zh-CN" sz="900" kern="100" dirty="0" err="1">
                <a:latin typeface="Courier New" panose="02070309020205020404" pitchFamily="49" charset="0"/>
                <a:cs typeface="Times New Roman" panose="02020603050405020304" pitchFamily="18" charset="0"/>
              </a:rPr>
              <a:t>ax.scatter</a:t>
            </a:r>
            <a:r>
              <a:rPr lang="en-US" altLang="zh-CN" sz="900" kern="100" dirty="0">
                <a:latin typeface="Courier New" panose="02070309020205020404" pitchFamily="49" charset="0"/>
                <a:cs typeface="Times New Roman" panose="02020603050405020304" pitchFamily="18" charset="0"/>
              </a:rPr>
              <a:t>(X[:, 0], X[:, 1], X[:, 2], c=color, </a:t>
            </a:r>
            <a:r>
              <a:rPr lang="en-US" altLang="zh-CN" sz="900" kern="100" dirty="0" err="1">
                <a:latin typeface="Courier New" panose="02070309020205020404" pitchFamily="49" charset="0"/>
                <a:cs typeface="Times New Roman" panose="02020603050405020304" pitchFamily="18" charset="0"/>
              </a:rPr>
              <a:t>cmap</a:t>
            </a:r>
            <a:r>
              <a:rPr lang="en-US" altLang="zh-CN" sz="900" kern="100" dirty="0">
                <a:latin typeface="Courier New" panose="02070309020205020404" pitchFamily="49" charset="0"/>
                <a:cs typeface="Times New Roman" panose="02020603050405020304" pitchFamily="18" charset="0"/>
              </a:rPr>
              <a:t>=</a:t>
            </a:r>
            <a:r>
              <a:rPr lang="en-US" altLang="zh-CN" sz="900" kern="100" dirty="0" err="1">
                <a:latin typeface="Courier New" panose="02070309020205020404" pitchFamily="49" charset="0"/>
                <a:cs typeface="Times New Roman" panose="02020603050405020304" pitchFamily="18" charset="0"/>
              </a:rPr>
              <a:t>plt.cm.Spectral</a:t>
            </a:r>
            <a:r>
              <a:rPr lang="en-US" altLang="zh-CN" sz="900" kern="100" dirty="0">
                <a:latin typeface="Courier New" panose="02070309020205020404" pitchFamily="49" charset="0"/>
                <a:cs typeface="Times New Roman" panose="02020603050405020304" pitchFamily="18" charset="0"/>
              </a:rPr>
              <a:t>) #</a:t>
            </a:r>
            <a:r>
              <a:rPr lang="zh-CN" altLang="zh-CN" sz="900" kern="100" dirty="0">
                <a:latin typeface="Courier New" panose="02070309020205020404" pitchFamily="49" charset="0"/>
                <a:cs typeface="Courier New" panose="02070309020205020404" pitchFamily="49" charset="0"/>
              </a:rPr>
              <a:t>原始数据可视化</a:t>
            </a:r>
            <a:endParaRPr lang="zh-CN" altLang="zh-CN" sz="105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900" kern="100" dirty="0" err="1">
                <a:latin typeface="Courier New" panose="02070309020205020404" pitchFamily="49" charset="0"/>
                <a:cs typeface="Times New Roman" panose="02020603050405020304" pitchFamily="18" charset="0"/>
              </a:rPr>
              <a:t>ax.scatter</a:t>
            </a:r>
            <a:r>
              <a:rPr lang="en-US" altLang="zh-CN" sz="900" kern="100" dirty="0">
                <a:latin typeface="Courier New" panose="02070309020205020404" pitchFamily="49" charset="0"/>
                <a:cs typeface="Times New Roman" panose="02020603050405020304" pitchFamily="18" charset="0"/>
              </a:rPr>
              <a:t>(</a:t>
            </a:r>
            <a:r>
              <a:rPr lang="en-US" altLang="zh-CN" sz="900" kern="100" dirty="0" err="1">
                <a:latin typeface="Courier New" panose="02070309020205020404" pitchFamily="49" charset="0"/>
                <a:cs typeface="Times New Roman" panose="02020603050405020304" pitchFamily="18" charset="0"/>
              </a:rPr>
              <a:t>X_r</a:t>
            </a:r>
            <a:r>
              <a:rPr lang="en-US" altLang="zh-CN" sz="900" kern="100" dirty="0">
                <a:latin typeface="Courier New" panose="02070309020205020404" pitchFamily="49" charset="0"/>
                <a:cs typeface="Times New Roman" panose="02020603050405020304" pitchFamily="18" charset="0"/>
              </a:rPr>
              <a:t>[:, 0], </a:t>
            </a:r>
            <a:r>
              <a:rPr lang="en-US" altLang="zh-CN" sz="900" kern="100" dirty="0" err="1">
                <a:latin typeface="Courier New" panose="02070309020205020404" pitchFamily="49" charset="0"/>
                <a:cs typeface="Times New Roman" panose="02020603050405020304" pitchFamily="18" charset="0"/>
              </a:rPr>
              <a:t>X_r</a:t>
            </a:r>
            <a:r>
              <a:rPr lang="en-US" altLang="zh-CN" sz="900" kern="100" dirty="0">
                <a:latin typeface="Courier New" panose="02070309020205020404" pitchFamily="49" charset="0"/>
                <a:cs typeface="Times New Roman" panose="02020603050405020304" pitchFamily="18" charset="0"/>
              </a:rPr>
              <a:t>[:, 1], c=color, </a:t>
            </a:r>
            <a:r>
              <a:rPr lang="en-US" altLang="zh-CN" sz="900" kern="100" dirty="0" err="1">
                <a:latin typeface="Courier New" panose="02070309020205020404" pitchFamily="49" charset="0"/>
                <a:cs typeface="Times New Roman" panose="02020603050405020304" pitchFamily="18" charset="0"/>
              </a:rPr>
              <a:t>cmap</a:t>
            </a:r>
            <a:r>
              <a:rPr lang="en-US" altLang="zh-CN" sz="900" kern="100" dirty="0">
                <a:latin typeface="Courier New" panose="02070309020205020404" pitchFamily="49" charset="0"/>
                <a:cs typeface="Times New Roman" panose="02020603050405020304" pitchFamily="18" charset="0"/>
              </a:rPr>
              <a:t>=</a:t>
            </a:r>
            <a:r>
              <a:rPr lang="en-US" altLang="zh-CN" sz="900" kern="100" dirty="0" err="1">
                <a:latin typeface="Courier New" panose="02070309020205020404" pitchFamily="49" charset="0"/>
                <a:cs typeface="Times New Roman" panose="02020603050405020304" pitchFamily="18" charset="0"/>
              </a:rPr>
              <a:t>plt.cm.Spectral</a:t>
            </a:r>
            <a:r>
              <a:rPr lang="en-US" altLang="zh-CN" sz="900" kern="100" dirty="0">
                <a:latin typeface="Courier New" panose="02070309020205020404" pitchFamily="49" charset="0"/>
                <a:cs typeface="Times New Roman" panose="02020603050405020304" pitchFamily="18" charset="0"/>
              </a:rPr>
              <a:t>) #</a:t>
            </a:r>
            <a:r>
              <a:rPr lang="zh-CN" altLang="zh-CN" sz="900" kern="100" dirty="0">
                <a:latin typeface="Courier New" panose="02070309020205020404" pitchFamily="49" charset="0"/>
                <a:cs typeface="Courier New" panose="02070309020205020404" pitchFamily="49" charset="0"/>
              </a:rPr>
              <a:t>投射数据可视化</a:t>
            </a:r>
            <a:endParaRPr lang="zh-CN" altLang="zh-CN" sz="1050" kern="100" dirty="0">
              <a:latin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局部线性嵌入</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LLE</a:t>
            </a:r>
            <a:r>
              <a:rPr lang="zh-CN" altLang="en-US" sz="1800" smtClean="0">
                <a:solidFill>
                  <a:srgbClr val="000000"/>
                </a:solidFill>
              </a:rPr>
              <a:t>算法降维效果</a:t>
            </a:r>
            <a:endParaRPr lang="en-US" altLang="zh-CN" sz="1400" dirty="0">
              <a:solidFill>
                <a:srgbClr val="000000"/>
              </a:solidFill>
            </a:endParaRPr>
          </a:p>
        </p:txBody>
      </p:sp>
      <p:pic>
        <p:nvPicPr>
          <p:cNvPr id="10" name="Picture 418"/>
          <p:cNvPicPr/>
          <p:nvPr/>
        </p:nvPicPr>
        <p:blipFill>
          <a:blip r:embed="rId1"/>
          <a:stretch>
            <a:fillRect/>
          </a:stretch>
        </p:blipFill>
        <p:spPr>
          <a:xfrm>
            <a:off x="1326115" y="2008506"/>
            <a:ext cx="2822575" cy="1612265"/>
          </a:xfrm>
          <a:prstGeom prst="rect">
            <a:avLst/>
          </a:prstGeom>
        </p:spPr>
      </p:pic>
      <p:pic>
        <p:nvPicPr>
          <p:cNvPr id="13" name="Picture 341"/>
          <p:cNvPicPr/>
          <p:nvPr/>
        </p:nvPicPr>
        <p:blipFill>
          <a:blip r:embed="rId2"/>
          <a:stretch>
            <a:fillRect/>
          </a:stretch>
        </p:blipFill>
        <p:spPr>
          <a:xfrm>
            <a:off x="5034970" y="2008506"/>
            <a:ext cx="2612390" cy="165544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0688" y="998538"/>
            <a:ext cx="5668962" cy="3192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2"/>
          <p:cNvSpPr txBox="1"/>
          <p:nvPr/>
        </p:nvSpPr>
        <p:spPr>
          <a:xfrm>
            <a:off x="3314700" y="1831975"/>
            <a:ext cx="1724025" cy="1016000"/>
          </a:xfrm>
          <a:prstGeom prst="rect">
            <a:avLst/>
          </a:prstGeom>
          <a:noFill/>
        </p:spPr>
        <p:txBody>
          <a:bodyPr wrap="none">
            <a:spAutoFit/>
          </a:bodyPr>
          <a:lstStyle/>
          <a:p>
            <a:pPr>
              <a:defRPr/>
            </a:pPr>
            <a:r>
              <a:rPr lang="zh-CN" altLang="en-US" sz="6000" dirty="0">
                <a:solidFill>
                  <a:schemeClr val="accent6">
                    <a:lumMod val="75000"/>
                  </a:schemeClr>
                </a:solidFill>
                <a:latin typeface="微软雅黑" panose="020B0503020204020204" pitchFamily="34" charset="-122"/>
                <a:ea typeface="微软雅黑" panose="020B0503020204020204" pitchFamily="34" charset="-122"/>
              </a:rPr>
              <a:t>谢谢</a:t>
            </a:r>
            <a:endParaRPr lang="zh-CN" altLang="en-US" sz="6000" dirty="0">
              <a:solidFill>
                <a:schemeClr val="accent6">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401383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若干概念-方差与协方差</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5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数据样本的方差variance</a:t>
            </a:r>
            <a:endParaRPr sz="1800">
              <a:solidFill>
                <a:srgbClr val="000000"/>
              </a:solidFill>
            </a:endParaRPr>
          </a:p>
          <a:p>
            <a:pPr lvl="1"/>
            <a:r>
              <a:rPr sz="1575">
                <a:solidFill>
                  <a:srgbClr val="000000"/>
                </a:solidFill>
              </a:rPr>
              <a:t>方差等于各个数据与样本均值之差的平方和之平均数</a:t>
            </a:r>
            <a:endParaRPr sz="1575">
              <a:solidFill>
                <a:srgbClr val="000000"/>
              </a:solidFill>
            </a:endParaRPr>
          </a:p>
          <a:p>
            <a:pPr lvl="1"/>
            <a:r>
              <a:rPr sz="1575">
                <a:solidFill>
                  <a:srgbClr val="000000"/>
                </a:solidFill>
              </a:rPr>
              <a:t>方差描述了样本数据的波动程度</a:t>
            </a:r>
            <a:endParaRPr sz="1575">
              <a:solidFill>
                <a:srgbClr val="000000"/>
              </a:solidFill>
            </a:endParaRPr>
          </a:p>
        </p:txBody>
      </p:sp>
      <p:graphicFrame>
        <p:nvGraphicFramePr>
          <p:cNvPr id="2" name="对象 1"/>
          <p:cNvGraphicFramePr/>
          <p:nvPr/>
        </p:nvGraphicFramePr>
        <p:xfrm>
          <a:off x="1106805" y="2251710"/>
          <a:ext cx="4212590" cy="329565"/>
        </p:xfrm>
        <a:graphic>
          <a:graphicData uri="http://schemas.openxmlformats.org/presentationml/2006/ole">
            <mc:AlternateContent xmlns:mc="http://schemas.openxmlformats.org/markup-compatibility/2006">
              <mc:Choice xmlns:v="urn:schemas-microsoft-com:vml" Requires="v">
                <p:oleObj spid="_x0000_s2053" name="" r:id="rId1" imgW="4587240" imgH="464820" progId="Paint.Picture">
                  <p:embed/>
                </p:oleObj>
              </mc:Choice>
              <mc:Fallback>
                <p:oleObj name="" r:id="rId1" imgW="4587240" imgH="464820" progId="Paint.Picture">
                  <p:embed/>
                  <p:pic>
                    <p:nvPicPr>
                      <p:cNvPr id="0" name="图片 2"/>
                      <p:cNvPicPr/>
                      <p:nvPr/>
                    </p:nvPicPr>
                    <p:blipFill>
                      <a:blip r:embed="rId2"/>
                      <a:stretch>
                        <a:fillRect/>
                      </a:stretch>
                    </p:blipFill>
                    <p:spPr>
                      <a:xfrm>
                        <a:off x="1106805" y="2251710"/>
                        <a:ext cx="4212590" cy="329565"/>
                      </a:xfrm>
                      <a:prstGeom prst="rect">
                        <a:avLst/>
                      </a:prstGeom>
                    </p:spPr>
                  </p:pic>
                </p:oleObj>
              </mc:Fallback>
            </mc:AlternateContent>
          </a:graphicData>
        </a:graphic>
      </p:graphicFrame>
      <p:graphicFrame>
        <p:nvGraphicFramePr>
          <p:cNvPr id="4" name="对象 3"/>
          <p:cNvGraphicFramePr/>
          <p:nvPr/>
        </p:nvGraphicFramePr>
        <p:xfrm>
          <a:off x="1106488" y="2773680"/>
          <a:ext cx="3840480" cy="1638300"/>
        </p:xfrm>
        <a:graphic>
          <a:graphicData uri="http://schemas.openxmlformats.org/presentationml/2006/ole">
            <mc:AlternateContent xmlns:mc="http://schemas.openxmlformats.org/markup-compatibility/2006">
              <mc:Choice xmlns:v="urn:schemas-microsoft-com:vml" Requires="v">
                <p:oleObj spid="_x0000_s2054" name="" r:id="rId3" imgW="3840480" imgH="1638300" progId="Paint.Picture">
                  <p:embed/>
                </p:oleObj>
              </mc:Choice>
              <mc:Fallback>
                <p:oleObj name="" r:id="rId3" imgW="3840480" imgH="1638300" progId="Paint.Picture">
                  <p:embed/>
                  <p:pic>
                    <p:nvPicPr>
                      <p:cNvPr id="0" name="图片 4"/>
                      <p:cNvPicPr/>
                      <p:nvPr/>
                    </p:nvPicPr>
                    <p:blipFill>
                      <a:blip r:embed="rId4"/>
                      <a:stretch>
                        <a:fillRect/>
                      </a:stretch>
                    </p:blipFill>
                    <p:spPr>
                      <a:xfrm>
                        <a:off x="1106488" y="2773680"/>
                        <a:ext cx="3840480" cy="16383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4013835"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若干概念-方差与协方差</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数据样本的协方差covariance</a:t>
            </a:r>
            <a:endParaRPr sz="1800">
              <a:solidFill>
                <a:srgbClr val="000000"/>
              </a:solidFill>
            </a:endParaRPr>
          </a:p>
          <a:p>
            <a:pPr lvl="1"/>
            <a:r>
              <a:rPr sz="1575">
                <a:solidFill>
                  <a:srgbClr val="000000"/>
                </a:solidFill>
              </a:rPr>
              <a:t>衡量两个变量之间的相关度</a:t>
            </a:r>
            <a:endParaRPr sz="1575">
              <a:solidFill>
                <a:srgbClr val="000000"/>
              </a:solidFill>
            </a:endParaRPr>
          </a:p>
        </p:txBody>
      </p:sp>
      <p:graphicFrame>
        <p:nvGraphicFramePr>
          <p:cNvPr id="6" name="对象 5"/>
          <p:cNvGraphicFramePr/>
          <p:nvPr/>
        </p:nvGraphicFramePr>
        <p:xfrm>
          <a:off x="972820" y="2041525"/>
          <a:ext cx="6291580" cy="396875"/>
        </p:xfrm>
        <a:graphic>
          <a:graphicData uri="http://schemas.openxmlformats.org/presentationml/2006/ole">
            <mc:AlternateContent xmlns:mc="http://schemas.openxmlformats.org/markup-compatibility/2006">
              <mc:Choice xmlns:v="urn:schemas-microsoft-com:vml" Requires="v">
                <p:oleObj spid="_x0000_s3077" name="" r:id="rId1" imgW="6286500" imgH="396240" progId="Paint.Picture">
                  <p:embed/>
                </p:oleObj>
              </mc:Choice>
              <mc:Fallback>
                <p:oleObj name="" r:id="rId1" imgW="6286500" imgH="396240" progId="Paint.Picture">
                  <p:embed/>
                  <p:pic>
                    <p:nvPicPr>
                      <p:cNvPr id="0" name="图片 6"/>
                      <p:cNvPicPr/>
                      <p:nvPr/>
                    </p:nvPicPr>
                    <p:blipFill>
                      <a:blip r:embed="rId2"/>
                      <a:stretch>
                        <a:fillRect/>
                      </a:stretch>
                    </p:blipFill>
                    <p:spPr>
                      <a:xfrm>
                        <a:off x="972820" y="2041525"/>
                        <a:ext cx="6291580" cy="396875"/>
                      </a:xfrm>
                      <a:prstGeom prst="rect">
                        <a:avLst/>
                      </a:prstGeom>
                    </p:spPr>
                  </p:pic>
                </p:oleObj>
              </mc:Fallback>
            </mc:AlternateContent>
          </a:graphicData>
        </a:graphic>
      </p:graphicFrame>
      <p:graphicFrame>
        <p:nvGraphicFramePr>
          <p:cNvPr id="10" name="对象 9"/>
          <p:cNvGraphicFramePr/>
          <p:nvPr/>
        </p:nvGraphicFramePr>
        <p:xfrm>
          <a:off x="972820" y="2438400"/>
          <a:ext cx="5841365" cy="2051685"/>
        </p:xfrm>
        <a:graphic>
          <a:graphicData uri="http://schemas.openxmlformats.org/presentationml/2006/ole">
            <mc:AlternateContent xmlns:mc="http://schemas.openxmlformats.org/markup-compatibility/2006">
              <mc:Choice xmlns:v="urn:schemas-microsoft-com:vml" Requires="v">
                <p:oleObj spid="_x0000_s3078" name="" r:id="rId3" imgW="5836920" imgH="2049780" progId="Paint.Picture">
                  <p:embed/>
                </p:oleObj>
              </mc:Choice>
              <mc:Fallback>
                <p:oleObj name="" r:id="rId3" imgW="5836920" imgH="2049780" progId="Paint.Picture">
                  <p:embed/>
                  <p:pic>
                    <p:nvPicPr>
                      <p:cNvPr id="0" name="图片 12"/>
                      <p:cNvPicPr/>
                      <p:nvPr/>
                    </p:nvPicPr>
                    <p:blipFill>
                      <a:blip r:embed="rId4"/>
                      <a:stretch>
                        <a:fillRect/>
                      </a:stretch>
                    </p:blipFill>
                    <p:spPr>
                      <a:xfrm>
                        <a:off x="972820" y="2438400"/>
                        <a:ext cx="5841365" cy="20516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46405"/>
            <a:ext cx="295275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协方差例子</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graphicFrame>
        <p:nvGraphicFramePr>
          <p:cNvPr id="2" name="对象 1"/>
          <p:cNvGraphicFramePr/>
          <p:nvPr/>
        </p:nvGraphicFramePr>
        <p:xfrm>
          <a:off x="596900" y="1066165"/>
          <a:ext cx="8039735" cy="3300095"/>
        </p:xfrm>
        <a:graphic>
          <a:graphicData uri="http://schemas.openxmlformats.org/presentationml/2006/ole">
            <mc:AlternateContent xmlns:mc="http://schemas.openxmlformats.org/markup-compatibility/2006">
              <mc:Choice xmlns:v="urn:schemas-microsoft-com:vml" Requires="v">
                <p:oleObj spid="_x0000_s4099" name="" r:id="rId1" imgW="8816340" imgH="3764280" progId="Paint.Picture">
                  <p:embed/>
                </p:oleObj>
              </mc:Choice>
              <mc:Fallback>
                <p:oleObj name="" r:id="rId1" imgW="8816340" imgH="3764280" progId="Paint.Picture">
                  <p:embed/>
                  <p:pic>
                    <p:nvPicPr>
                      <p:cNvPr id="0" name="图片 2"/>
                      <p:cNvPicPr/>
                      <p:nvPr/>
                    </p:nvPicPr>
                    <p:blipFill>
                      <a:blip r:embed="rId2"/>
                      <a:stretch>
                        <a:fillRect/>
                      </a:stretch>
                    </p:blipFill>
                    <p:spPr>
                      <a:xfrm>
                        <a:off x="596900" y="1066165"/>
                        <a:ext cx="8039735" cy="33000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endParaRPr kumimoji="0"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530"/>
            <a:ext cx="3209290" cy="42989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 协方差例子</a:t>
            </a:r>
            <a:endParaRPr kumimoji="0" lang="zh-CN" altLang="en-US" dirty="0" smtClean="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1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sz="1800">
                <a:solidFill>
                  <a:srgbClr val="000000"/>
                </a:solidFill>
              </a:rPr>
              <a:t>对于一组两维变量（如广告投入-商品销售、天气状况-旅游出行等），可通过计算它们之间的协方差值来判断这组数据给出的两维变量是否存在关联关系：</a:t>
            </a:r>
            <a:endParaRPr sz="1800">
              <a:solidFill>
                <a:srgbClr val="000000"/>
              </a:solidFill>
            </a:endParaRPr>
          </a:p>
          <a:p>
            <a:r>
              <a:rPr sz="1800">
                <a:solidFill>
                  <a:srgbClr val="000000"/>
                </a:solidFill>
              </a:rPr>
              <a:t>当协方差 </a:t>
            </a:r>
            <a:r>
              <a:rPr lang="en-US" sz="1800">
                <a:solidFill>
                  <a:srgbClr val="000000"/>
                </a:solidFill>
              </a:rPr>
              <a:t>cov(X,Y)</a:t>
            </a:r>
            <a:r>
              <a:rPr sz="1800">
                <a:solidFill>
                  <a:srgbClr val="000000"/>
                </a:solidFill>
              </a:rPr>
              <a:t>&gt; 0 时，称</a:t>
            </a:r>
            <a:r>
              <a:rPr lang="en-US" sz="1800">
                <a:solidFill>
                  <a:srgbClr val="000000"/>
                </a:solidFill>
              </a:rPr>
              <a:t>X</a:t>
            </a:r>
            <a:r>
              <a:rPr sz="1800">
                <a:solidFill>
                  <a:srgbClr val="000000"/>
                </a:solidFill>
              </a:rPr>
              <a:t>与</a:t>
            </a:r>
            <a:r>
              <a:rPr lang="en-US" sz="1800">
                <a:solidFill>
                  <a:srgbClr val="000000"/>
                </a:solidFill>
              </a:rPr>
              <a:t>Y</a:t>
            </a:r>
            <a:r>
              <a:rPr sz="1800">
                <a:solidFill>
                  <a:srgbClr val="000000"/>
                </a:solidFill>
              </a:rPr>
              <a:t>正相关</a:t>
            </a:r>
            <a:endParaRPr sz="1800">
              <a:solidFill>
                <a:srgbClr val="000000"/>
              </a:solidFill>
            </a:endParaRPr>
          </a:p>
          <a:p>
            <a:r>
              <a:rPr sz="1800">
                <a:solidFill>
                  <a:srgbClr val="000000"/>
                </a:solidFill>
              </a:rPr>
              <a:t>当协方差</a:t>
            </a:r>
            <a:r>
              <a:rPr lang="en-US" sz="1800">
                <a:solidFill>
                  <a:srgbClr val="000000"/>
                </a:solidFill>
                <a:sym typeface="+mn-ea"/>
              </a:rPr>
              <a:t>cov(X,Y)</a:t>
            </a:r>
            <a:r>
              <a:rPr sz="1800">
                <a:solidFill>
                  <a:srgbClr val="000000"/>
                </a:solidFill>
              </a:rPr>
              <a:t>&lt; 0 时，称</a:t>
            </a:r>
            <a:r>
              <a:rPr lang="en-US" sz="1800">
                <a:solidFill>
                  <a:srgbClr val="000000"/>
                </a:solidFill>
              </a:rPr>
              <a:t>X</a:t>
            </a:r>
            <a:r>
              <a:rPr sz="1800">
                <a:solidFill>
                  <a:srgbClr val="000000"/>
                </a:solidFill>
              </a:rPr>
              <a:t>与</a:t>
            </a:r>
            <a:r>
              <a:rPr lang="en-US" sz="1800">
                <a:solidFill>
                  <a:srgbClr val="000000"/>
                </a:solidFill>
              </a:rPr>
              <a:t>Y</a:t>
            </a:r>
            <a:r>
              <a:rPr sz="1800">
                <a:solidFill>
                  <a:srgbClr val="000000"/>
                </a:solidFill>
              </a:rPr>
              <a:t>负相关</a:t>
            </a:r>
            <a:endParaRPr sz="1800">
              <a:solidFill>
                <a:srgbClr val="000000"/>
              </a:solidFill>
            </a:endParaRPr>
          </a:p>
          <a:p>
            <a:r>
              <a:rPr sz="1800">
                <a:solidFill>
                  <a:srgbClr val="000000"/>
                </a:solidFill>
              </a:rPr>
              <a:t>当协方差</a:t>
            </a:r>
            <a:r>
              <a:rPr lang="en-US" sz="1800">
                <a:solidFill>
                  <a:srgbClr val="000000"/>
                </a:solidFill>
                <a:sym typeface="+mn-ea"/>
              </a:rPr>
              <a:t>cov(X,Y)</a:t>
            </a:r>
            <a:r>
              <a:rPr sz="1800">
                <a:solidFill>
                  <a:srgbClr val="000000"/>
                </a:solidFill>
              </a:rPr>
              <a:t>= 0 时，称</a:t>
            </a:r>
            <a:r>
              <a:rPr lang="en-US" sz="1800">
                <a:solidFill>
                  <a:srgbClr val="000000"/>
                </a:solidFill>
              </a:rPr>
              <a:t>X</a:t>
            </a:r>
            <a:r>
              <a:rPr sz="1800">
                <a:solidFill>
                  <a:srgbClr val="000000"/>
                </a:solidFill>
              </a:rPr>
              <a:t>与</a:t>
            </a:r>
            <a:r>
              <a:rPr lang="en-US" sz="1800">
                <a:solidFill>
                  <a:srgbClr val="000000"/>
                </a:solidFill>
              </a:rPr>
              <a:t>Y</a:t>
            </a:r>
            <a:r>
              <a:rPr sz="1800">
                <a:solidFill>
                  <a:srgbClr val="000000"/>
                </a:solidFill>
              </a:rPr>
              <a:t>不相关（线性意义下）</a:t>
            </a:r>
            <a:endParaRPr sz="1800">
              <a:solidFill>
                <a:srgbClr val="000000"/>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lipFill>
          <a:blip xmlns:r="http://schemas.openxmlformats.org/officeDocument/2006/relationships" r:embed="rId1"/>
          <a:stretch>
            <a:fillRect l="-1571" r="-714"/>
          </a:stretch>
        </a:blipFill>
      </a:spPr>
      <a:bodyPr/>
      <a:lstStyle>
        <a:defPPr>
          <a:defRPr>
            <a:no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7962</Words>
  <Application>WPS 演示</Application>
  <PresentationFormat>全屏显示(16:9)</PresentationFormat>
  <Paragraphs>522</Paragraphs>
  <Slides>56</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29</vt:i4>
      </vt:variant>
      <vt:variant>
        <vt:lpstr>幻灯片标题</vt:lpstr>
      </vt:variant>
      <vt:variant>
        <vt:i4>56</vt:i4>
      </vt:variant>
    </vt:vector>
  </HeadingPairs>
  <TitlesOfParts>
    <vt:vector size="95" baseType="lpstr">
      <vt:lpstr>Arial</vt:lpstr>
      <vt:lpstr>宋体</vt:lpstr>
      <vt:lpstr>Wingdings</vt:lpstr>
      <vt:lpstr>Calibri</vt:lpstr>
      <vt:lpstr>Arial</vt:lpstr>
      <vt:lpstr>微软雅黑</vt:lpstr>
      <vt:lpstr>Arial Unicode MS</vt:lpstr>
      <vt:lpstr>Courier New</vt:lpstr>
      <vt:lpstr>Times New Roman</vt:lpstr>
      <vt:lpstr>Office 主题</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ZhMin</cp:lastModifiedBy>
  <cp:revision>626</cp:revision>
  <dcterms:created xsi:type="dcterms:W3CDTF">2013-12-17T01:55:00Z</dcterms:created>
  <dcterms:modified xsi:type="dcterms:W3CDTF">2019-04-22T02:00:53Z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